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Big Shoulders Display Bold" panose="020B0604020202020204" charset="0"/>
      <p:regular r:id="rId51"/>
    </p:embeddedFont>
    <p:embeddedFont>
      <p:font typeface="Chromium One" panose="020B0604020202020204" charset="0"/>
      <p:regular r:id="rId52"/>
    </p:embeddedFont>
    <p:embeddedFont>
      <p:font typeface="Forum" panose="020B0604020202020204" charset="0"/>
      <p:regular r:id="rId53"/>
    </p:embeddedFont>
    <p:embeddedFont>
      <p:font typeface="ITC Benguiat" panose="020B0604020202020204" charset="0"/>
      <p:regular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Open Sans Bold" panose="020B0806030504020204" charset="0"/>
      <p:regular r:id="rId59"/>
    </p:embeddedFont>
    <p:embeddedFont>
      <p:font typeface="Open Sans Bold Italics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432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Minha experiência anterior era voltara para atividades administrativas, contábil, produção e vendas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INVIABILIZAM SOLUÇÕES A TEMPO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NÃO PODEM SER CONTORNADAS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FATORES EXTERNOS NÃO JUSTIFICAM INSUFICIÊNCIA DO FUNCIONALISMO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NESTE CENÁRIO TEMOS O ESTOQUE FÍSICO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ITENS PRECISAM SER ARMAZENADOS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CONSUMO DIÁRIO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SUPRIMENTO CONSTANTE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SUPRIMOS O EST COM LICITAÇÕES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LIC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LIC ARP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QUE GARANTE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ESPAÇO REDUZIDO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MAT. POUCA VALIDADE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AJUSTES NA QUALIDADE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SALDO DE ESTOQUE CONTROLA PELO SG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MÉDIA DE CONSUMO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AFETAM ESTIMATIVAS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USO EXTRAORDINÁRIO GERA FALTA DE MAT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PONTO DE PEDIDO</a:t>
            </a:r>
          </a:p>
          <a:p>
            <a:r>
              <a:rPr lang="en-US" dirty="0"/>
              <a:t>* ENGESSADO</a:t>
            </a:r>
          </a:p>
          <a:p>
            <a:r>
              <a:rPr lang="en-US" dirty="0"/>
              <a:t>* SEM AJUSTES</a:t>
            </a:r>
          </a:p>
          <a:p>
            <a:r>
              <a:rPr lang="en-US" dirty="0"/>
              <a:t>* USA A MÉDIA</a:t>
            </a:r>
          </a:p>
          <a:p>
            <a:r>
              <a:rPr lang="en-US" dirty="0"/>
              <a:t>* Ñ VALIDADES DIF</a:t>
            </a:r>
          </a:p>
          <a:p>
            <a:r>
              <a:rPr lang="en-US" dirty="0"/>
              <a:t>* ITENS NOVOS SEM</a:t>
            </a:r>
          </a:p>
          <a:p>
            <a:r>
              <a:rPr lang="en-US" dirty="0"/>
              <a:t>* COMPRAS ERRADAS.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ANÁLISE LENTA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30 DIAS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DEFASAGEM DOS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ESCASSES DE TEMPO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 Deixa </a:t>
            </a:r>
            <a:r>
              <a:rPr lang="en-US" dirty="0" err="1"/>
              <a:t>itens</a:t>
            </a:r>
            <a:r>
              <a:rPr lang="en-US" dirty="0"/>
              <a:t> que </a:t>
            </a:r>
            <a:r>
              <a:rPr lang="en-US" dirty="0" err="1"/>
              <a:t>zeraram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Estimativa</a:t>
            </a:r>
            <a:r>
              <a:rPr lang="en-US" dirty="0"/>
              <a:t> para ARP</a:t>
            </a:r>
          </a:p>
          <a:p>
            <a:r>
              <a:rPr lang="en-US" dirty="0"/>
              <a:t>* </a:t>
            </a:r>
            <a:r>
              <a:rPr lang="en-US" dirty="0" err="1"/>
              <a:t>Estimativa</a:t>
            </a:r>
            <a:r>
              <a:rPr lang="en-US" dirty="0"/>
              <a:t> para </a:t>
            </a:r>
            <a:r>
              <a:rPr lang="en-US" dirty="0" err="1"/>
              <a:t>Cronograma</a:t>
            </a:r>
            <a:r>
              <a:rPr lang="en-US" dirty="0"/>
              <a:t> </a:t>
            </a:r>
            <a:r>
              <a:rPr lang="en-US" dirty="0" err="1"/>
              <a:t>Quadrimestral</a:t>
            </a:r>
            <a:r>
              <a:rPr lang="en-US" dirty="0"/>
              <a:t> (Sem ARP)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ITENS COM SALDO ZERADO</a:t>
            </a:r>
          </a:p>
          <a:p>
            <a:r>
              <a:rPr lang="en-US" dirty="0"/>
              <a:t>* ACONTECEM COM FREQUENCIA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ITENS OBSOLETOS PARA EXCLUSÃO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TRATAMENTO FALHO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COMPRAS INDEVIDAS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COMPRAS EXTRAORDINÁRIAS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SEM CONTROLE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USO INDEVIDO SEM PROGRAMAÇÃO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Vamos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Pública</a:t>
            </a:r>
            <a:r>
              <a:rPr lang="en-US" dirty="0"/>
              <a:t> x </a:t>
            </a:r>
            <a:r>
              <a:rPr lang="en-US" dirty="0" err="1"/>
              <a:t>Privada</a:t>
            </a:r>
            <a:r>
              <a:rPr lang="en-US" dirty="0"/>
              <a:t> - </a:t>
            </a:r>
            <a:r>
              <a:rPr lang="en-US" dirty="0" err="1"/>
              <a:t>Diferem</a:t>
            </a:r>
            <a:r>
              <a:rPr lang="en-US" dirty="0"/>
              <a:t> em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aspectos</a:t>
            </a:r>
            <a:r>
              <a:rPr lang="en-US" dirty="0"/>
              <a:t> e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</a:t>
            </a:r>
            <a:r>
              <a:rPr lang="en-US" dirty="0" err="1"/>
              <a:t>ditam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</a:t>
            </a:r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tomadas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SALDO DE ARP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DIFICULDADE EM CONTROLAR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USO INDEVIDO POR OUTRAS SECRETARIAS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* ESPECIFICAR REQ</a:t>
            </a:r>
          </a:p>
          <a:p>
            <a:r>
              <a:rPr lang="en-US" dirty="0"/>
              <a:t>* ANALISAR</a:t>
            </a:r>
          </a:p>
          <a:p>
            <a:r>
              <a:rPr lang="en-US" dirty="0"/>
              <a:t>* PLANEJAR</a:t>
            </a:r>
          </a:p>
          <a:p>
            <a:r>
              <a:rPr lang="en-US" dirty="0"/>
              <a:t>* NORMALIZAR</a:t>
            </a:r>
          </a:p>
          <a:p>
            <a:r>
              <a:rPr lang="en-US" dirty="0"/>
              <a:t>* DESENVOLVER</a:t>
            </a:r>
          </a:p>
          <a:p>
            <a:r>
              <a:rPr lang="en-US" dirty="0"/>
              <a:t>* TECNOLOGIAS DISPONÍVEIS</a:t>
            </a:r>
          </a:p>
          <a:p>
            <a:r>
              <a:rPr lang="en-US" dirty="0"/>
              <a:t>* HISTÓRICO</a:t>
            </a:r>
          </a:p>
          <a:p>
            <a:r>
              <a:rPr lang="en-US" dirty="0"/>
              <a:t>* MANTER ROTINA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UM PROBLEMA DE CADA VEZ</a:t>
            </a:r>
          </a:p>
          <a:p>
            <a:r>
              <a:rPr lang="en-US"/>
              <a:t>* MANTER PARTICIPAÇÃO DE TODOS</a:t>
            </a:r>
          </a:p>
          <a:p>
            <a:r>
              <a:rPr lang="en-US"/>
              <a:t>* EVIDENCIAR OS RESULTADOS</a:t>
            </a:r>
          </a:p>
          <a:p>
            <a:r>
              <a:rPr lang="en-US"/>
              <a:t>* GARANTIR LIBERDADE DE USO</a:t>
            </a:r>
          </a:p>
          <a:p>
            <a:r>
              <a:rPr lang="en-US"/>
              <a:t>* MANTER A USABILIDADE E RECONHECIMENTO </a:t>
            </a:r>
          </a:p>
          <a:p>
            <a:r>
              <a:rPr lang="en-US"/>
              <a:t>* FILTRO ESPECIAIS CONFORME VISÃO</a:t>
            </a:r>
          </a:p>
          <a:p>
            <a:r>
              <a:rPr lang="en-US"/>
              <a:t>* GERAR MANUAIS</a:t>
            </a:r>
          </a:p>
          <a:p>
            <a:r>
              <a:rPr lang="en-US"/>
              <a:t>* REALIZAR DIAGNÓSTICOS</a:t>
            </a:r>
          </a:p>
          <a:p>
            <a:r>
              <a:rPr lang="en-US"/>
              <a:t>-Itens novos no estoque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liberadas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REALIZAR DIAGNÓSTICOS</a:t>
            </a:r>
          </a:p>
          <a:p>
            <a:r>
              <a:rPr lang="en-US"/>
              <a:t>-ITENS NOVOS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DISPONÍVEIS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Este desenvolvimento foi realizado no Setor de Suprimentos &gt;&gt; Secretaria de Educação e Cidadania &gt;&gt; Prefeitura de São José dos Campos.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REALIZAR DIAGNÓSTICOS</a:t>
            </a:r>
          </a:p>
          <a:p>
            <a:r>
              <a:rPr lang="en-US"/>
              <a:t>-ITENS NOVOS</a:t>
            </a:r>
          </a:p>
          <a:p>
            <a:r>
              <a:rPr lang="en-US"/>
              <a:t>-ITENS A EXCLUIR ZERADOS</a:t>
            </a:r>
          </a:p>
          <a:p>
            <a:r>
              <a:rPr lang="en-US"/>
              <a:t>-NOVAS ARPs DISPONÍVEIS</a:t>
            </a:r>
          </a:p>
          <a:p>
            <a:r>
              <a:rPr lang="en-US"/>
              <a:t>-ARPs vencendo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 (ORACLE)</a:t>
            </a:r>
          </a:p>
          <a:p>
            <a:r>
              <a:rPr lang="en-US" dirty="0"/>
              <a:t>   FONTE DOS DADOS</a:t>
            </a:r>
          </a:p>
          <a:p>
            <a:r>
              <a:rPr lang="en-US" dirty="0"/>
              <a:t>   GARANTE ESCALABILIDADE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MÉDIA DE CONSUMO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DESVIO PADRÃO PARA ACERTAR AS MÉDIAS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PONTO DE PEDIDO</a:t>
            </a:r>
          </a:p>
          <a:p>
            <a:r>
              <a:rPr lang="en-US" dirty="0"/>
              <a:t>* GESTÃO SEPARADA</a:t>
            </a:r>
          </a:p>
          <a:p>
            <a:r>
              <a:rPr lang="en-US" dirty="0"/>
              <a:t>* INTEGRADO À APURAÇÃO</a:t>
            </a:r>
          </a:p>
          <a:p>
            <a:r>
              <a:rPr lang="en-US" dirty="0"/>
              <a:t>* PERMITE LANÇAMENTO PARA ITENS NOVOS</a:t>
            </a:r>
          </a:p>
          <a:p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Integrar</a:t>
            </a:r>
            <a:r>
              <a:rPr lang="en-US" dirty="0"/>
              <a:t> com a </a:t>
            </a:r>
            <a:r>
              <a:rPr lang="en-US" dirty="0" err="1"/>
              <a:t>apuração</a:t>
            </a:r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Lançar</a:t>
            </a:r>
            <a:r>
              <a:rPr lang="en-US" dirty="0"/>
              <a:t> para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novos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APURAÇÃO</a:t>
            </a:r>
          </a:p>
          <a:p>
            <a:r>
              <a:rPr lang="en-US" dirty="0"/>
              <a:t>* NORMALIZAÇÃO</a:t>
            </a:r>
          </a:p>
          <a:p>
            <a:r>
              <a:rPr lang="en-US" dirty="0"/>
              <a:t>* FIM DAS DEDUÇÕES</a:t>
            </a:r>
          </a:p>
          <a:p>
            <a:r>
              <a:rPr lang="en-US" dirty="0"/>
              <a:t>* USO DE NOVA MÉDIA</a:t>
            </a:r>
          </a:p>
          <a:p>
            <a:r>
              <a:rPr lang="en-US" dirty="0"/>
              <a:t>* USO DE NOVO P PEDIDO</a:t>
            </a:r>
          </a:p>
          <a:p>
            <a:r>
              <a:rPr lang="en-US" dirty="0"/>
              <a:t>* DEMONSTRATIVOS DE CÁLCULOS</a:t>
            </a:r>
          </a:p>
          <a:p>
            <a:r>
              <a:rPr lang="en-US" dirty="0"/>
              <a:t>* PASSOU A SER DIÁRIA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MELHORAS PERCEBIDAS</a:t>
            </a:r>
          </a:p>
          <a:p>
            <a:r>
              <a:rPr lang="en-US" dirty="0"/>
              <a:t>1) COMPRAS DIÁRIAS (30 MINUTOS)</a:t>
            </a:r>
          </a:p>
          <a:p>
            <a:r>
              <a:rPr lang="en-US" dirty="0"/>
              <a:t>2) QUANTIDADES SUGERIDAS ACERTIVAS</a:t>
            </a:r>
          </a:p>
          <a:p>
            <a:r>
              <a:rPr lang="en-US" dirty="0"/>
              <a:t>3) AGILIDADE EM MUDAR FILTROS</a:t>
            </a:r>
          </a:p>
          <a:p>
            <a:r>
              <a:rPr lang="en-US" dirty="0"/>
              <a:t>4) MONITORAMENTO ARPs VENCENDO</a:t>
            </a:r>
          </a:p>
          <a:p>
            <a:r>
              <a:rPr lang="en-US" dirty="0"/>
              <a:t>5) MONITORAMENTO ITENS ZERADOS (REDUÇÃO GRADATIVA)</a:t>
            </a:r>
          </a:p>
          <a:p>
            <a:r>
              <a:rPr lang="en-US" dirty="0"/>
              <a:t>6) MONITORAMENTO ITENS EXCLUIR</a:t>
            </a:r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MELHORAS PERCEBIDAS</a:t>
            </a:r>
          </a:p>
          <a:p>
            <a:endParaRPr lang="en-US" dirty="0"/>
          </a:p>
          <a:p>
            <a:r>
              <a:rPr lang="en-US" dirty="0"/>
              <a:t>2) QUANTIDADES SUGERIDAS ACERTIVAS</a:t>
            </a:r>
          </a:p>
          <a:p>
            <a:endParaRPr lang="en-US" dirty="0"/>
          </a:p>
          <a:p>
            <a:r>
              <a:rPr lang="en-US" dirty="0"/>
              <a:t>3) AGILIDADE EM MUDAR FILTROS</a:t>
            </a:r>
          </a:p>
          <a:p>
            <a:r>
              <a:rPr lang="en-US" dirty="0"/>
              <a:t>4) MONITORAMENTO ARPs VENCENDO</a:t>
            </a:r>
          </a:p>
          <a:p>
            <a:r>
              <a:rPr lang="en-US" dirty="0"/>
              <a:t>5) MONITORAMENTO ITENS ZERADOS (REDUÇÃO GRADATIVA)</a:t>
            </a:r>
          </a:p>
          <a:p>
            <a:r>
              <a:rPr lang="en-US" dirty="0"/>
              <a:t>6) MONITORAMENTO ITENS EXCLUIR</a:t>
            </a:r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MELHORAS PERCEBIDAS</a:t>
            </a:r>
          </a:p>
          <a:p>
            <a:endParaRPr lang="en-US" dirty="0"/>
          </a:p>
          <a:p>
            <a:r>
              <a:rPr lang="en-US" dirty="0"/>
              <a:t>3) AGILIDADE EM MUDAR FILTROS</a:t>
            </a:r>
          </a:p>
          <a:p>
            <a:endParaRPr lang="en-US" dirty="0"/>
          </a:p>
          <a:p>
            <a:r>
              <a:rPr lang="en-US" dirty="0"/>
              <a:t>4) MONITORAMENTO ARPs VENCENDO</a:t>
            </a:r>
          </a:p>
          <a:p>
            <a:r>
              <a:rPr lang="en-US" dirty="0"/>
              <a:t>5) MONITORAMENTO ITENS ZERADOS (REDUÇÃO GRADATIVA)</a:t>
            </a:r>
          </a:p>
          <a:p>
            <a:r>
              <a:rPr lang="en-US" dirty="0"/>
              <a:t>6) MONITORAMENTO ITENS EXCLUIR</a:t>
            </a:r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4) MONITORAMENTO ARPs VENCENDO</a:t>
            </a:r>
          </a:p>
          <a:p>
            <a:endParaRPr lang="en-US" dirty="0"/>
          </a:p>
          <a:p>
            <a:r>
              <a:rPr lang="en-US" dirty="0"/>
              <a:t>5) MONITORAMENTO ITENS ZERADOS (REDUÇÃO GRADATIVA)</a:t>
            </a:r>
          </a:p>
          <a:p>
            <a:r>
              <a:rPr lang="en-US" dirty="0"/>
              <a:t>6) MONITORAMENTO ITENS EXCLUIR</a:t>
            </a:r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5) MONITORAMENTO ITENS ZERADOS (REDUÇÃO GRADATIVA)</a:t>
            </a:r>
          </a:p>
          <a:p>
            <a:endParaRPr lang="en-US" dirty="0"/>
          </a:p>
          <a:p>
            <a:r>
              <a:rPr lang="en-US" dirty="0"/>
              <a:t>6) MONITORAMENTO ITENS EXCLUIR</a:t>
            </a:r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Este </a:t>
            </a:r>
            <a:r>
              <a:rPr lang="en-US" dirty="0" err="1"/>
              <a:t>setor</a:t>
            </a:r>
            <a:r>
              <a:rPr lang="en-US" dirty="0"/>
              <a:t> atua em </a:t>
            </a:r>
            <a:r>
              <a:rPr lang="en-US" dirty="0" err="1"/>
              <a:t>prol</a:t>
            </a:r>
            <a:r>
              <a:rPr lang="en-US" dirty="0"/>
              <a:t> dos </a:t>
            </a:r>
            <a:r>
              <a:rPr lang="en-US" dirty="0" err="1"/>
              <a:t>alunos</a:t>
            </a:r>
            <a:r>
              <a:rPr lang="en-US" dirty="0"/>
              <a:t> da </a:t>
            </a:r>
            <a:r>
              <a:rPr lang="en-US" dirty="0" err="1"/>
              <a:t>cidade</a:t>
            </a:r>
            <a:endParaRPr lang="en-US" dirty="0"/>
          </a:p>
          <a:p>
            <a:r>
              <a:rPr lang="en-US" dirty="0" err="1"/>
              <a:t>Viabiliza</a:t>
            </a:r>
            <a:r>
              <a:rPr lang="en-US" dirty="0"/>
              <a:t> o </a:t>
            </a:r>
            <a:r>
              <a:rPr lang="en-US" dirty="0" err="1"/>
              <a:t>funcionamento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e creches </a:t>
            </a:r>
            <a:r>
              <a:rPr lang="en-US" dirty="0" err="1"/>
              <a:t>municipais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6) MONITORAMENTO ITENS EXCLUIR</a:t>
            </a:r>
          </a:p>
          <a:p>
            <a:endParaRPr lang="en-US" dirty="0"/>
          </a:p>
          <a:p>
            <a:r>
              <a:rPr lang="en-US" dirty="0"/>
              <a:t>7) AGILIDADE EM BUSCA DE DADOS (GESTÃO+HISTÓRICO)</a:t>
            </a:r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7) AGILIDADE EM BUSCA DE DADOS (GESTÃO+HISTÓRICO)</a:t>
            </a:r>
          </a:p>
          <a:p>
            <a:endParaRPr lang="en-US" dirty="0"/>
          </a:p>
          <a:p>
            <a:r>
              <a:rPr lang="en-US" dirty="0"/>
              <a:t>8) DISTRIB RESPONSABILIDADES</a:t>
            </a:r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8) DISTRIB RESPONSABILIDADES</a:t>
            </a:r>
          </a:p>
          <a:p>
            <a:endParaRPr lang="en-US" dirty="0"/>
          </a:p>
          <a:p>
            <a:r>
              <a:rPr lang="en-US" dirty="0"/>
              <a:t>9) DIAGNÓSTICOS AUTOMÁTICOS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8) DISTRIB RESPONSABILIDADES</a:t>
            </a:r>
          </a:p>
          <a:p>
            <a:endParaRPr lang="en-US" dirty="0"/>
          </a:p>
          <a:p>
            <a:r>
              <a:rPr lang="en-US" dirty="0"/>
              <a:t>9) DIAGNÓSTICOS AUTOMÁTICOS </a:t>
            </a:r>
          </a:p>
          <a:p>
            <a:r>
              <a:rPr lang="en-US" dirty="0"/>
              <a:t>(Dashboard + </a:t>
            </a:r>
            <a:r>
              <a:rPr lang="en-US" dirty="0" err="1"/>
              <a:t>Relatórios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FUNDAMENTOS / HARD SKILLS</a:t>
            </a:r>
          </a:p>
          <a:p>
            <a:endParaRPr lang="en-US"/>
          </a:p>
          <a:p>
            <a:r>
              <a:rPr lang="en-US"/>
              <a:t>* BD - Extract Transform Load</a:t>
            </a:r>
          </a:p>
          <a:p>
            <a:r>
              <a:rPr lang="en-US"/>
              <a:t>* ENG PROJ </a:t>
            </a:r>
          </a:p>
          <a:p>
            <a:r>
              <a:rPr lang="en-US"/>
              <a:t>- Identificar para tratar separadamente</a:t>
            </a:r>
          </a:p>
          <a:p>
            <a:r>
              <a:rPr lang="en-US"/>
              <a:t>- Aproximar infos análogas</a:t>
            </a:r>
          </a:p>
          <a:p>
            <a:r>
              <a:rPr lang="en-US"/>
              <a:t>* LING PROGRAMAÇAO</a:t>
            </a:r>
          </a:p>
          <a:p>
            <a:r>
              <a:rPr lang="en-US"/>
              <a:t>- Sair da zona de conforto</a:t>
            </a:r>
          </a:p>
          <a:p>
            <a:r>
              <a:rPr lang="en-US"/>
              <a:t>- Usar o mais adequado</a:t>
            </a:r>
          </a:p>
          <a:p>
            <a:r>
              <a:rPr lang="en-US"/>
              <a:t>- Usar o que tem</a:t>
            </a:r>
          </a:p>
          <a:p>
            <a:r>
              <a:rPr lang="en-US"/>
              <a:t>* PADRÕES DE PROJ</a:t>
            </a:r>
          </a:p>
          <a:p>
            <a:r>
              <a:rPr lang="en-US"/>
              <a:t>* ESTRUTURA DADOS</a:t>
            </a:r>
          </a:p>
          <a:p>
            <a:r>
              <a:rPr lang="en-US"/>
              <a:t>* MATEMÁTICA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- ADAPTABILIDADE (LIMITES NATURAIS DA ÁREA)</a:t>
            </a:r>
          </a:p>
          <a:p>
            <a:r>
              <a:rPr lang="en-US" dirty="0"/>
              <a:t>- GESTÃO TEMPO -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desviar</a:t>
            </a:r>
            <a:r>
              <a:rPr lang="en-US" dirty="0"/>
              <a:t> das </a:t>
            </a:r>
            <a:r>
              <a:rPr lang="en-US" dirty="0" err="1"/>
              <a:t>obrigações</a:t>
            </a:r>
            <a:r>
              <a:rPr lang="en-US" dirty="0"/>
              <a:t>;</a:t>
            </a:r>
          </a:p>
          <a:p>
            <a:r>
              <a:rPr lang="en-US" dirty="0"/>
              <a:t>- RESILIÊNCIA (PRESSÕES, TRABALHO CONDENSADO)</a:t>
            </a:r>
          </a:p>
          <a:p>
            <a:r>
              <a:rPr lang="en-US" dirty="0"/>
              <a:t>- ÉTICA PROFISS  (ATENDIMENTO IGUALITÁRIO AS CIDADÃOS)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DA67-64EE-BE2B-7250-C1DE412D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A54032-9574-BDA8-1645-30856AA64C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D58BCD-8B31-2A98-EA06-16E214C03A5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09F8EC0-0BCD-1442-FF68-76213A2D8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A13EFB2-1768-39BF-1FB6-A1B2091D2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*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Pessoas</a:t>
            </a:r>
            <a:endParaRPr lang="en-US" dirty="0"/>
          </a:p>
          <a:p>
            <a:r>
              <a:rPr lang="en-US" dirty="0"/>
              <a:t>* Comunicação e </a:t>
            </a:r>
            <a:r>
              <a:rPr lang="en-US" dirty="0" err="1"/>
              <a:t>Expressão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Trato</a:t>
            </a:r>
            <a:r>
              <a:rPr lang="en-US" dirty="0"/>
              <a:t> </a:t>
            </a:r>
            <a:r>
              <a:rPr lang="en-US" dirty="0" err="1"/>
              <a:t>diário</a:t>
            </a:r>
            <a:r>
              <a:rPr lang="en-US" dirty="0"/>
              <a:t>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hierarquias</a:t>
            </a:r>
            <a:r>
              <a:rPr lang="en-US" dirty="0"/>
              <a:t>, </a:t>
            </a:r>
            <a:r>
              <a:rPr lang="en-US" dirty="0" err="1"/>
              <a:t>conhecimentos</a:t>
            </a:r>
            <a:r>
              <a:rPr lang="en-US" dirty="0"/>
              <a:t> e </a:t>
            </a:r>
            <a:r>
              <a:rPr lang="en-US" dirty="0" err="1"/>
              <a:t>habilidades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Trabalho</a:t>
            </a:r>
            <a:r>
              <a:rPr lang="en-US" dirty="0"/>
              <a:t> em Equipe</a:t>
            </a:r>
          </a:p>
          <a:p>
            <a:r>
              <a:rPr lang="en-US" dirty="0"/>
              <a:t>- </a:t>
            </a:r>
            <a:r>
              <a:rPr lang="en-US" dirty="0" err="1"/>
              <a:t>Liderança</a:t>
            </a:r>
            <a:r>
              <a:rPr lang="en-US" dirty="0"/>
              <a:t> (</a:t>
            </a:r>
            <a:r>
              <a:rPr lang="en-US" dirty="0" err="1"/>
              <a:t>Conduzir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novidades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r>
              <a:rPr lang="en-US" dirty="0"/>
              <a:t> e </a:t>
            </a:r>
            <a:r>
              <a:rPr lang="en-US" dirty="0" err="1"/>
              <a:t>manter</a:t>
            </a:r>
            <a:r>
              <a:rPr lang="en-US" dirty="0"/>
              <a:t> </a:t>
            </a:r>
            <a:r>
              <a:rPr lang="en-US" dirty="0" err="1"/>
              <a:t>superiores</a:t>
            </a:r>
            <a:r>
              <a:rPr lang="en-US" dirty="0"/>
              <a:t> </a:t>
            </a:r>
            <a:r>
              <a:rPr lang="en-US" dirty="0" err="1"/>
              <a:t>alidados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Adaptabilidade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naturais</a:t>
            </a:r>
            <a:r>
              <a:rPr lang="en-US" dirty="0"/>
              <a:t> do </a:t>
            </a:r>
            <a:r>
              <a:rPr lang="en-US" dirty="0" err="1"/>
              <a:t>setor</a:t>
            </a:r>
            <a:r>
              <a:rPr lang="en-US" dirty="0"/>
              <a:t>, tempo, </a:t>
            </a:r>
            <a:r>
              <a:rPr lang="en-US" dirty="0" err="1"/>
              <a:t>custo</a:t>
            </a:r>
            <a:r>
              <a:rPr lang="en-US" dirty="0"/>
              <a:t>/</a:t>
            </a:r>
            <a:r>
              <a:rPr lang="en-US" dirty="0" err="1"/>
              <a:t>prioridades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Gestão</a:t>
            </a:r>
            <a:r>
              <a:rPr lang="en-US" dirty="0"/>
              <a:t> de tempo -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desviar</a:t>
            </a:r>
            <a:r>
              <a:rPr lang="en-US" dirty="0"/>
              <a:t> das </a:t>
            </a:r>
            <a:r>
              <a:rPr lang="en-US" dirty="0" err="1"/>
              <a:t>obrigações</a:t>
            </a:r>
            <a:r>
              <a:rPr lang="en-US" dirty="0"/>
              <a:t> do cargo;</a:t>
            </a:r>
          </a:p>
          <a:p>
            <a:r>
              <a:rPr lang="en-US" dirty="0"/>
              <a:t>- </a:t>
            </a:r>
            <a:r>
              <a:rPr lang="en-US" dirty="0" err="1"/>
              <a:t>Resiliência</a:t>
            </a:r>
            <a:r>
              <a:rPr lang="en-US" dirty="0"/>
              <a:t> (</a:t>
            </a:r>
            <a:r>
              <a:rPr lang="en-US" dirty="0" err="1"/>
              <a:t>Capacidade</a:t>
            </a:r>
            <a:r>
              <a:rPr lang="en-US" dirty="0"/>
              <a:t> de lidar com </a:t>
            </a:r>
            <a:r>
              <a:rPr lang="en-US" dirty="0" err="1"/>
              <a:t>pressão</a:t>
            </a:r>
            <a:r>
              <a:rPr lang="en-US" dirty="0"/>
              <a:t>,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condensado</a:t>
            </a:r>
            <a:r>
              <a:rPr lang="en-US" dirty="0"/>
              <a:t>)</a:t>
            </a:r>
          </a:p>
          <a:p>
            <a:r>
              <a:rPr lang="en-US" dirty="0"/>
              <a:t>- </a:t>
            </a:r>
            <a:r>
              <a:rPr lang="en-US" dirty="0" err="1"/>
              <a:t>Ética</a:t>
            </a:r>
            <a:r>
              <a:rPr lang="en-US" dirty="0"/>
              <a:t> </a:t>
            </a:r>
            <a:r>
              <a:rPr lang="en-US" dirty="0" err="1"/>
              <a:t>profissional</a:t>
            </a:r>
            <a:r>
              <a:rPr lang="en-US" dirty="0"/>
              <a:t> (</a:t>
            </a:r>
            <a:r>
              <a:rPr lang="en-US" dirty="0" err="1"/>
              <a:t>Legislações</a:t>
            </a:r>
            <a:r>
              <a:rPr lang="en-US" dirty="0"/>
              <a:t> - </a:t>
            </a:r>
            <a:r>
              <a:rPr lang="en-US" dirty="0" err="1"/>
              <a:t>Atendimentos</a:t>
            </a:r>
            <a:r>
              <a:rPr lang="en-US" dirty="0"/>
              <a:t> </a:t>
            </a:r>
            <a:r>
              <a:rPr lang="en-US" dirty="0" err="1"/>
              <a:t>igualitário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cidadãos</a:t>
            </a:r>
            <a:r>
              <a:rPr lang="en-US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660B0-F4DC-05C0-4514-1AF02E82F7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837D1-0E6A-C7CA-9681-F564AC4DF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1248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Mantém</a:t>
            </a:r>
            <a:r>
              <a:rPr lang="en-US" dirty="0"/>
              <a:t> a </a:t>
            </a:r>
            <a:r>
              <a:rPr lang="en-US" dirty="0" err="1"/>
              <a:t>compra</a:t>
            </a:r>
            <a:r>
              <a:rPr lang="en-US" dirty="0"/>
              <a:t> de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como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Equipamentos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Ferramentas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Alimentos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Materiais</a:t>
            </a:r>
            <a:r>
              <a:rPr lang="en-US" dirty="0"/>
              <a:t> de </a:t>
            </a:r>
            <a:r>
              <a:rPr lang="en-US" dirty="0" err="1"/>
              <a:t>escritório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Obras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Compras realizadas por LICITAÇÕES PÚBLICAS que são regradas pela CONSTITUIÇÃO e LEI FEDERAL.</a:t>
            </a:r>
          </a:p>
          <a:p>
            <a:r>
              <a:rPr lang="en-US"/>
              <a:t>LICITAÇÃO E ARP</a:t>
            </a:r>
          </a:p>
          <a:p>
            <a:r>
              <a:rPr lang="en-US"/>
              <a:t>Art 37 Inc XXI</a:t>
            </a:r>
          </a:p>
          <a:p>
            <a:r>
              <a:rPr lang="en-US"/>
              <a:t>Lei Fed 8666/1993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* Falta de </a:t>
            </a:r>
            <a:r>
              <a:rPr lang="en-US" dirty="0" err="1"/>
              <a:t>Fornecedores</a:t>
            </a:r>
            <a:endParaRPr lang="en-US" dirty="0"/>
          </a:p>
          <a:p>
            <a:r>
              <a:rPr lang="en-US" dirty="0"/>
              <a:t>* Falta de </a:t>
            </a:r>
            <a:r>
              <a:rPr lang="en-US" dirty="0" err="1"/>
              <a:t>entrega</a:t>
            </a:r>
            <a:endParaRPr lang="en-US" dirty="0"/>
          </a:p>
          <a:p>
            <a:r>
              <a:rPr lang="en-US" dirty="0"/>
              <a:t>* Tempo </a:t>
            </a:r>
            <a:r>
              <a:rPr lang="en-US" dirty="0" err="1"/>
              <a:t>escasso</a:t>
            </a:r>
            <a:r>
              <a:rPr lang="en-US" dirty="0"/>
              <a:t> para </a:t>
            </a:r>
            <a:r>
              <a:rPr lang="en-US" dirty="0" err="1"/>
              <a:t>análises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Falta de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</a:t>
            </a:r>
            <a:r>
              <a:rPr lang="en-US" dirty="0" err="1"/>
              <a:t>efeitos</a:t>
            </a:r>
            <a:r>
              <a:rPr lang="en-US" dirty="0"/>
              <a:t> </a:t>
            </a:r>
            <a:r>
              <a:rPr lang="en-US" dirty="0" err="1"/>
              <a:t>indesejadosfalhas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Dificultam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inviabilizam</a:t>
            </a:r>
            <a:r>
              <a:rPr lang="en-US" dirty="0"/>
              <a:t> o </a:t>
            </a:r>
            <a:r>
              <a:rPr lang="en-US" dirty="0" err="1"/>
              <a:t>funcionamento</a:t>
            </a:r>
            <a:r>
              <a:rPr lang="en-US" dirty="0"/>
              <a:t> das </a:t>
            </a:r>
            <a:r>
              <a:rPr lang="en-US" dirty="0" err="1"/>
              <a:t>escolas</a:t>
            </a:r>
            <a:r>
              <a:rPr lang="en-US" dirty="0"/>
              <a:t> e creches.</a:t>
            </a:r>
          </a:p>
          <a:p>
            <a:r>
              <a:rPr lang="en-US" dirty="0" err="1"/>
              <a:t>Exs</a:t>
            </a:r>
            <a:r>
              <a:rPr lang="en-US" dirty="0"/>
              <a:t>.:</a:t>
            </a:r>
          </a:p>
          <a:p>
            <a:r>
              <a:rPr lang="en-US" dirty="0"/>
              <a:t>* Falta de </a:t>
            </a:r>
            <a:r>
              <a:rPr lang="en-US" dirty="0" err="1"/>
              <a:t>papel</a:t>
            </a:r>
            <a:r>
              <a:rPr lang="en-US" dirty="0"/>
              <a:t> sulfite </a:t>
            </a:r>
            <a:r>
              <a:rPr lang="en-US" dirty="0" err="1"/>
              <a:t>caneta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</a:t>
            </a:r>
            <a:r>
              <a:rPr lang="en-US" dirty="0" err="1"/>
              <a:t>lousa</a:t>
            </a:r>
            <a:r>
              <a:rPr lang="en-US" dirty="0"/>
              <a:t> (</a:t>
            </a:r>
            <a:r>
              <a:rPr lang="en-US" dirty="0" err="1"/>
              <a:t>Dificulta</a:t>
            </a:r>
            <a:r>
              <a:rPr lang="en-US" dirty="0"/>
              <a:t> as aulas)</a:t>
            </a:r>
          </a:p>
          <a:p>
            <a:r>
              <a:rPr lang="en-US" dirty="0"/>
              <a:t>* Falta de faldas (</a:t>
            </a:r>
            <a:r>
              <a:rPr lang="en-US" dirty="0" err="1"/>
              <a:t>Inviabiliza</a:t>
            </a:r>
            <a:r>
              <a:rPr lang="en-US" dirty="0"/>
              <a:t> creche)</a:t>
            </a:r>
          </a:p>
          <a:p>
            <a:r>
              <a:rPr lang="en-US" dirty="0"/>
              <a:t>* </a:t>
            </a:r>
            <a:r>
              <a:rPr lang="en-US" dirty="0" err="1"/>
              <a:t>Vazamento</a:t>
            </a:r>
            <a:r>
              <a:rPr lang="en-US" dirty="0"/>
              <a:t> de </a:t>
            </a:r>
            <a:r>
              <a:rPr lang="en-US" dirty="0" err="1"/>
              <a:t>água</a:t>
            </a:r>
            <a:r>
              <a:rPr lang="en-US" dirty="0"/>
              <a:t> (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fechar</a:t>
            </a:r>
            <a:r>
              <a:rPr lang="en-US" dirty="0"/>
              <a:t> a </a:t>
            </a:r>
            <a:r>
              <a:rPr lang="en-US" dirty="0" err="1"/>
              <a:t>escola</a:t>
            </a:r>
            <a:r>
              <a:rPr lang="en-US" dirty="0"/>
              <a:t>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APESAR DE PROBLEMAS FÁCEIS DE RESOLVER</a:t>
            </a:r>
          </a:p>
          <a:p>
            <a:endParaRPr lang="en-US" dirty="0"/>
          </a:p>
          <a:p>
            <a:r>
              <a:rPr lang="en-US" dirty="0"/>
              <a:t>PODEMOS TER COMPLICAÇÕES.</a:t>
            </a:r>
          </a:p>
          <a:p>
            <a:endParaRPr lang="en-US" dirty="0"/>
          </a:p>
          <a:p>
            <a:r>
              <a:rPr lang="en-US" dirty="0"/>
              <a:t>ESCALADA ATÉ O PREFEITO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.jpeg"/><Relationship Id="rId21" Type="http://schemas.openxmlformats.org/officeDocument/2006/relationships/image" Target="../media/image31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863340" y="724734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26378" y="1939365"/>
            <a:ext cx="5703113" cy="4114800"/>
          </a:xfrm>
          <a:custGeom>
            <a:avLst/>
            <a:gdLst/>
            <a:ahLst/>
            <a:cxnLst/>
            <a:rect l="l" t="t" r="r" b="b"/>
            <a:pathLst>
              <a:path w="5703113" h="4114800">
                <a:moveTo>
                  <a:pt x="0" y="0"/>
                </a:moveTo>
                <a:lnTo>
                  <a:pt x="5703113" y="0"/>
                </a:lnTo>
                <a:lnTo>
                  <a:pt x="5703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942075" y="475690"/>
            <a:ext cx="12008644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SISTEMA PARA PROVISÃO DE ESTOQUE</a:t>
            </a:r>
          </a:p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E</a:t>
            </a:r>
          </a:p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ESTIMATIVAS PARA LICITAÇÕES</a:t>
            </a:r>
          </a:p>
          <a:p>
            <a:pPr algn="r">
              <a:lnSpc>
                <a:spcPts val="7000"/>
              </a:lnSpc>
            </a:pPr>
            <a:endParaRPr lang="en-US" sz="500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67200" y="7357433"/>
            <a:ext cx="2562291" cy="118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Autor:</a:t>
            </a:r>
          </a:p>
          <a:p>
            <a:pPr marL="0" lvl="0" indent="0" algn="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Orientador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8027" y="7357433"/>
            <a:ext cx="10098881" cy="118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Bold"/>
              </a:rPr>
              <a:t>Marcos Vinicio Pereira</a:t>
            </a:r>
          </a:p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Open Sans Bold"/>
              </a:rPr>
              <a:t>Professor Me. Carlos Augusto Lombardi Garcia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616365" y="2997530"/>
            <a:ext cx="10539815" cy="11910191"/>
          </a:xfrm>
          <a:custGeom>
            <a:avLst/>
            <a:gdLst/>
            <a:ahLst/>
            <a:cxnLst/>
            <a:rect l="l" t="t" r="r" b="b"/>
            <a:pathLst>
              <a:path w="10539815" h="11910191">
                <a:moveTo>
                  <a:pt x="0" y="0"/>
                </a:moveTo>
                <a:lnTo>
                  <a:pt x="10539815" y="0"/>
                </a:lnTo>
                <a:lnTo>
                  <a:pt x="10539815" y="11910191"/>
                </a:lnTo>
                <a:lnTo>
                  <a:pt x="0" y="11910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2801719" y="2997530"/>
            <a:ext cx="4588030" cy="4368717"/>
          </a:xfrm>
          <a:custGeom>
            <a:avLst/>
            <a:gdLst/>
            <a:ahLst/>
            <a:cxnLst/>
            <a:rect l="l" t="t" r="r" b="b"/>
            <a:pathLst>
              <a:path w="4588030" h="4368717">
                <a:moveTo>
                  <a:pt x="0" y="0"/>
                </a:moveTo>
                <a:lnTo>
                  <a:pt x="4588030" y="0"/>
                </a:lnTo>
                <a:lnTo>
                  <a:pt x="4588030" y="4368717"/>
                </a:lnTo>
                <a:lnTo>
                  <a:pt x="0" y="436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089" b="-265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77037" y="1840282"/>
            <a:ext cx="7037394" cy="6755899"/>
          </a:xfrm>
          <a:custGeom>
            <a:avLst/>
            <a:gdLst/>
            <a:ahLst/>
            <a:cxnLst/>
            <a:rect l="l" t="t" r="r" b="b"/>
            <a:pathLst>
              <a:path w="7037394" h="6755899">
                <a:moveTo>
                  <a:pt x="0" y="0"/>
                </a:moveTo>
                <a:lnTo>
                  <a:pt x="7037394" y="0"/>
                </a:lnTo>
                <a:lnTo>
                  <a:pt x="7037394" y="6755899"/>
                </a:lnTo>
                <a:lnTo>
                  <a:pt x="0" y="6755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Efeitos indesejados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535" y="3408604"/>
            <a:ext cx="883015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Crianças sem atendimento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3884" y="6153851"/>
            <a:ext cx="623712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Aulas prejudicadas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32363" y="1729305"/>
            <a:ext cx="10971899" cy="12398454"/>
          </a:xfrm>
          <a:custGeom>
            <a:avLst/>
            <a:gdLst/>
            <a:ahLst/>
            <a:cxnLst/>
            <a:rect l="l" t="t" r="r" b="b"/>
            <a:pathLst>
              <a:path w="10971899" h="12398454">
                <a:moveTo>
                  <a:pt x="0" y="0"/>
                </a:moveTo>
                <a:lnTo>
                  <a:pt x="10971899" y="0"/>
                </a:lnTo>
                <a:lnTo>
                  <a:pt x="10971899" y="12398454"/>
                </a:lnTo>
                <a:lnTo>
                  <a:pt x="0" y="1239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446960" y="2217652"/>
            <a:ext cx="7269519" cy="6780479"/>
          </a:xfrm>
          <a:custGeom>
            <a:avLst/>
            <a:gdLst/>
            <a:ahLst/>
            <a:cxnLst/>
            <a:rect l="l" t="t" r="r" b="b"/>
            <a:pathLst>
              <a:path w="7269519" h="6780479">
                <a:moveTo>
                  <a:pt x="0" y="0"/>
                </a:moveTo>
                <a:lnTo>
                  <a:pt x="7269519" y="0"/>
                </a:lnTo>
                <a:lnTo>
                  <a:pt x="7269519" y="6780479"/>
                </a:lnTo>
                <a:lnTo>
                  <a:pt x="0" y="678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Dimensões alteradas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12759" y="6214393"/>
            <a:ext cx="14597960" cy="5826474"/>
          </a:xfrm>
          <a:custGeom>
            <a:avLst/>
            <a:gdLst/>
            <a:ahLst/>
            <a:cxnLst/>
            <a:rect l="l" t="t" r="r" b="b"/>
            <a:pathLst>
              <a:path w="14597960" h="5826474">
                <a:moveTo>
                  <a:pt x="0" y="0"/>
                </a:moveTo>
                <a:lnTo>
                  <a:pt x="14597960" y="0"/>
                </a:lnTo>
                <a:lnTo>
                  <a:pt x="14597960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61935" y="2311225"/>
            <a:ext cx="7782065" cy="7178955"/>
          </a:xfrm>
          <a:custGeom>
            <a:avLst/>
            <a:gdLst/>
            <a:ahLst/>
            <a:cxnLst/>
            <a:rect l="l" t="t" r="r" b="b"/>
            <a:pathLst>
              <a:path w="7782065" h="7178955">
                <a:moveTo>
                  <a:pt x="0" y="0"/>
                </a:moveTo>
                <a:lnTo>
                  <a:pt x="7782065" y="0"/>
                </a:lnTo>
                <a:lnTo>
                  <a:pt x="7782065" y="7178956"/>
                </a:lnTo>
                <a:lnTo>
                  <a:pt x="0" y="7178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Falha nas Análises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87183" y="3984625"/>
            <a:ext cx="7902543" cy="267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FF0000"/>
                </a:solidFill>
                <a:latin typeface="Big Shoulders Display Bold"/>
              </a:rPr>
              <a:t>1 + 1 = 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881790" y="1186807"/>
            <a:ext cx="9005481" cy="8611491"/>
          </a:xfrm>
          <a:custGeom>
            <a:avLst/>
            <a:gdLst/>
            <a:ahLst/>
            <a:cxnLst/>
            <a:rect l="l" t="t" r="r" b="b"/>
            <a:pathLst>
              <a:path w="9005481" h="8611491">
                <a:moveTo>
                  <a:pt x="0" y="0"/>
                </a:moveTo>
                <a:lnTo>
                  <a:pt x="9005481" y="0"/>
                </a:lnTo>
                <a:lnTo>
                  <a:pt x="9005481" y="8611492"/>
                </a:lnTo>
                <a:lnTo>
                  <a:pt x="0" y="8611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960320" y="5666312"/>
            <a:ext cx="14597960" cy="5826474"/>
          </a:xfrm>
          <a:custGeom>
            <a:avLst/>
            <a:gdLst/>
            <a:ahLst/>
            <a:cxnLst/>
            <a:rect l="l" t="t" r="r" b="b"/>
            <a:pathLst>
              <a:path w="14597960" h="5826474">
                <a:moveTo>
                  <a:pt x="0" y="0"/>
                </a:moveTo>
                <a:lnTo>
                  <a:pt x="14597960" y="0"/>
                </a:lnTo>
                <a:lnTo>
                  <a:pt x="14597960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Estoque Físico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49873"/>
            <a:ext cx="4279320" cy="310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79"/>
              </a:lnSpc>
            </a:pPr>
            <a:r>
              <a:rPr lang="en-US" sz="7099">
                <a:solidFill>
                  <a:srgbClr val="000000"/>
                </a:solidFill>
                <a:latin typeface="Open Sans Bold"/>
              </a:rPr>
              <a:t>Consumo diário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3945859">
            <a:off x="9264678" y="5852703"/>
            <a:ext cx="14597960" cy="5826474"/>
          </a:xfrm>
          <a:custGeom>
            <a:avLst/>
            <a:gdLst/>
            <a:ahLst/>
            <a:cxnLst/>
            <a:rect l="l" t="t" r="r" b="b"/>
            <a:pathLst>
              <a:path w="14597960" h="5826474">
                <a:moveTo>
                  <a:pt x="0" y="0"/>
                </a:moveTo>
                <a:lnTo>
                  <a:pt x="14597960" y="0"/>
                </a:lnTo>
                <a:lnTo>
                  <a:pt x="14597960" y="5826473"/>
                </a:lnTo>
                <a:lnTo>
                  <a:pt x="0" y="582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3829931"/>
            <a:ext cx="6234007" cy="6457069"/>
          </a:xfrm>
          <a:custGeom>
            <a:avLst/>
            <a:gdLst/>
            <a:ahLst/>
            <a:cxnLst/>
            <a:rect l="l" t="t" r="r" b="b"/>
            <a:pathLst>
              <a:path w="6234007" h="6457069">
                <a:moveTo>
                  <a:pt x="0" y="0"/>
                </a:moveTo>
                <a:lnTo>
                  <a:pt x="6234007" y="0"/>
                </a:lnTo>
                <a:lnTo>
                  <a:pt x="6234007" y="6457069"/>
                </a:lnTo>
                <a:lnTo>
                  <a:pt x="0" y="6457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Ata de Registro de Preços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11016" y="1295045"/>
            <a:ext cx="4279320" cy="148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79"/>
              </a:lnSpc>
            </a:pPr>
            <a:r>
              <a:rPr lang="en-US" sz="7099">
                <a:solidFill>
                  <a:srgbClr val="000000"/>
                </a:solidFill>
                <a:latin typeface="Open Sans Bold"/>
              </a:rPr>
              <a:t>Licitação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16998" y="3153973"/>
            <a:ext cx="7989410" cy="418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Espaço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físico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reduzido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Materiais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com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pouca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validade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Materiais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mais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novos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Ajustes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na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qualidade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57055" y="8442407"/>
            <a:ext cx="682269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0000"/>
                </a:solidFill>
                <a:latin typeface="Open Sans Bold"/>
              </a:rPr>
              <a:t>Mais atenção nas análises !!!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66133" y="5607261"/>
            <a:ext cx="17621867" cy="5143500"/>
          </a:xfrm>
          <a:custGeom>
            <a:avLst/>
            <a:gdLst/>
            <a:ahLst/>
            <a:cxnLst/>
            <a:rect l="l" t="t" r="r" b="b"/>
            <a:pathLst>
              <a:path w="17621867" h="5143500">
                <a:moveTo>
                  <a:pt x="0" y="0"/>
                </a:moveTo>
                <a:lnTo>
                  <a:pt x="17621867" y="0"/>
                </a:lnTo>
                <a:lnTo>
                  <a:pt x="1762186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828" b="-1482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3945859">
            <a:off x="8608311" y="48374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0" y="0"/>
                </a:lnTo>
                <a:lnTo>
                  <a:pt x="15974770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Controle de Saldo em Estoque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2499" y="1021004"/>
            <a:ext cx="4511201" cy="310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9"/>
              </a:lnSpc>
            </a:pPr>
            <a:r>
              <a:rPr lang="en-US" sz="7099">
                <a:solidFill>
                  <a:srgbClr val="000000"/>
                </a:solidFill>
                <a:latin typeface="Open Sans Bold"/>
              </a:rPr>
              <a:t>Sistema de Gestão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84597" y="975042"/>
            <a:ext cx="8073730" cy="368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881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Exporta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duas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planilhas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5881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Muitos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dados</a:t>
            </a:r>
          </a:p>
          <a:p>
            <a:pPr marL="734059" lvl="1" indent="-367030">
              <a:lnSpc>
                <a:spcPts val="5881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Sem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normalização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5881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Duplicidades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>
              <a:lnSpc>
                <a:spcPts val="5881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Cálculos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insuficientes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Dificuldades Funcionais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20155" y="6592456"/>
            <a:ext cx="6132729" cy="6132729"/>
          </a:xfrm>
          <a:custGeom>
            <a:avLst/>
            <a:gdLst/>
            <a:ahLst/>
            <a:cxnLst/>
            <a:rect l="l" t="t" r="r" b="b"/>
            <a:pathLst>
              <a:path w="6132729" h="6132729">
                <a:moveTo>
                  <a:pt x="0" y="0"/>
                </a:moveTo>
                <a:lnTo>
                  <a:pt x="6132729" y="0"/>
                </a:lnTo>
                <a:lnTo>
                  <a:pt x="6132729" y="6132730"/>
                </a:lnTo>
                <a:lnTo>
                  <a:pt x="0" y="6132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819473" y="3238101"/>
            <a:ext cx="8324527" cy="95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8256" spc="82">
                <a:solidFill>
                  <a:srgbClr val="FF0000">
                    <a:alpha val="96863"/>
                  </a:srgbClr>
                </a:solidFill>
                <a:latin typeface="Bangers Bold"/>
              </a:rPr>
              <a:t>Média de consumo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47618" y="3352401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30980"/>
                  </a:srgbClr>
                </a:solidFill>
                <a:latin typeface="Bangers Bold"/>
              </a:rPr>
              <a:t>Ponto de pedido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3334" y="8391762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30980"/>
                  </a:srgbClr>
                </a:solidFill>
                <a:latin typeface="Bangers Bold"/>
              </a:rPr>
              <a:t>Análise lenta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473" y="7752370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30980"/>
                  </a:srgbClr>
                </a:solidFill>
                <a:latin typeface="Bangers Bold"/>
              </a:rPr>
              <a:t>Tempo escasso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Dificuldades Funcionais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20155" y="6592456"/>
            <a:ext cx="6132729" cy="6132729"/>
          </a:xfrm>
          <a:custGeom>
            <a:avLst/>
            <a:gdLst/>
            <a:ahLst/>
            <a:cxnLst/>
            <a:rect l="l" t="t" r="r" b="b"/>
            <a:pathLst>
              <a:path w="6132729" h="6132729">
                <a:moveTo>
                  <a:pt x="0" y="0"/>
                </a:moveTo>
                <a:lnTo>
                  <a:pt x="6132729" y="0"/>
                </a:lnTo>
                <a:lnTo>
                  <a:pt x="6132729" y="6132730"/>
                </a:lnTo>
                <a:lnTo>
                  <a:pt x="0" y="6132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819473" y="3200001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53725"/>
                  </a:srgbClr>
                </a:solidFill>
                <a:latin typeface="Bangers Bold"/>
              </a:rPr>
              <a:t>Média de consumo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3679" y="3371451"/>
            <a:ext cx="7721568" cy="88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sz="7658" spc="76">
                <a:solidFill>
                  <a:srgbClr val="FF0000">
                    <a:alpha val="96863"/>
                  </a:srgbClr>
                </a:solidFill>
                <a:latin typeface="Bangers Bold"/>
              </a:rPr>
              <a:t>Ponto de pedido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3334" y="8391762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53725"/>
                  </a:srgbClr>
                </a:solidFill>
                <a:latin typeface="Bangers Bold"/>
              </a:rPr>
              <a:t>Análise lenta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473" y="7752370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53725"/>
                  </a:srgbClr>
                </a:solidFill>
                <a:latin typeface="Bangers Bold"/>
              </a:rPr>
              <a:t>Tempo escasso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Dificuldades Funcionais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20155" y="6592456"/>
            <a:ext cx="6132729" cy="6132729"/>
          </a:xfrm>
          <a:custGeom>
            <a:avLst/>
            <a:gdLst/>
            <a:ahLst/>
            <a:cxnLst/>
            <a:rect l="l" t="t" r="r" b="b"/>
            <a:pathLst>
              <a:path w="6132729" h="6132729">
                <a:moveTo>
                  <a:pt x="0" y="0"/>
                </a:moveTo>
                <a:lnTo>
                  <a:pt x="6132729" y="0"/>
                </a:lnTo>
                <a:lnTo>
                  <a:pt x="6132729" y="6132730"/>
                </a:lnTo>
                <a:lnTo>
                  <a:pt x="0" y="6132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819473" y="3200001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5882"/>
                  </a:srgbClr>
                </a:solidFill>
                <a:latin typeface="Bangers Bold"/>
              </a:rPr>
              <a:t>Média de consumo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47618" y="3352401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45882"/>
                  </a:srgbClr>
                </a:solidFill>
                <a:latin typeface="Bangers Bold"/>
              </a:rPr>
              <a:t>Ponto de pedido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6788" y="8234431"/>
            <a:ext cx="8485073" cy="96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2"/>
              </a:lnSpc>
            </a:pPr>
            <a:r>
              <a:rPr lang="en-US" sz="8415" spc="84">
                <a:solidFill>
                  <a:srgbClr val="FF0000">
                    <a:alpha val="96863"/>
                  </a:srgbClr>
                </a:solidFill>
                <a:latin typeface="Bangers Bold"/>
              </a:rPr>
              <a:t>Análise lenta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473" y="7752370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96863"/>
                  </a:srgbClr>
                </a:solidFill>
                <a:latin typeface="Bangers Bold"/>
              </a:rPr>
              <a:t>Tempo escasso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Não se consegue fazer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19473" y="3173587"/>
            <a:ext cx="6427767" cy="137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375" spc="63">
                <a:solidFill>
                  <a:srgbClr val="FF0000">
                    <a:alpha val="45882"/>
                  </a:srgbClr>
                </a:solidFill>
                <a:latin typeface="Bangers Bold"/>
              </a:rPr>
              <a:t>Itens a serem excluídos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7102" y="3466701"/>
            <a:ext cx="9828144" cy="208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9747" spc="97">
                <a:solidFill>
                  <a:srgbClr val="FF0000">
                    <a:alpha val="96863"/>
                  </a:srgbClr>
                </a:solidFill>
                <a:latin typeface="Bangers Bold"/>
              </a:rPr>
              <a:t>Itens com saldo zerado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52979" y="7930170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3922"/>
                  </a:srgbClr>
                </a:solidFill>
                <a:latin typeface="Bangers Bold"/>
              </a:rPr>
              <a:t>compras extraordinárias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473" y="7752370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saldo de arp</a:t>
            </a:r>
          </a:p>
        </p:txBody>
      </p:sp>
      <p:sp>
        <p:nvSpPr>
          <p:cNvPr id="11" name="Freeform 11"/>
          <p:cNvSpPr/>
          <p:nvPr/>
        </p:nvSpPr>
        <p:spPr>
          <a:xfrm rot="-10637741">
            <a:off x="-2204429" y="634506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694700" y="6967843"/>
            <a:ext cx="8482561" cy="8482561"/>
          </a:xfrm>
          <a:custGeom>
            <a:avLst/>
            <a:gdLst/>
            <a:ahLst/>
            <a:cxnLst/>
            <a:rect l="l" t="t" r="r" b="b"/>
            <a:pathLst>
              <a:path w="8482561" h="8482561">
                <a:moveTo>
                  <a:pt x="0" y="0"/>
                </a:moveTo>
                <a:lnTo>
                  <a:pt x="8482560" y="0"/>
                </a:lnTo>
                <a:lnTo>
                  <a:pt x="8482560" y="8482561"/>
                </a:lnTo>
                <a:lnTo>
                  <a:pt x="0" y="848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4721899"/>
            <a:ext cx="265747" cy="4114800"/>
          </a:xfrm>
          <a:custGeom>
            <a:avLst/>
            <a:gdLst/>
            <a:ahLst/>
            <a:cxnLst/>
            <a:rect l="l" t="t" r="r" b="b"/>
            <a:pathLst>
              <a:path w="265747" h="4114800">
                <a:moveTo>
                  <a:pt x="0" y="0"/>
                </a:moveTo>
                <a:lnTo>
                  <a:pt x="265747" y="0"/>
                </a:lnTo>
                <a:lnTo>
                  <a:pt x="2657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47853" y="2111577"/>
            <a:ext cx="3202063" cy="4114800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16201" y="-171450"/>
            <a:ext cx="131522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 Italics"/>
              </a:rPr>
              <a:t>Marcos Vinicio Pereira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201" y="1471256"/>
            <a:ext cx="13152201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 Analista e Desenvolvedor de Sistemas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6684" y="5636461"/>
            <a:ext cx="131522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29 anos de experiência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6684" y="7201225"/>
            <a:ext cx="15028326" cy="138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 Bold"/>
              </a:rPr>
              <a:t>Stacks: </a:t>
            </a:r>
            <a:r>
              <a:rPr lang="en-US" sz="3999" dirty="0" err="1">
                <a:solidFill>
                  <a:srgbClr val="000000"/>
                </a:solidFill>
                <a:latin typeface="Open Sans Bold"/>
              </a:rPr>
              <a:t>Bancos</a:t>
            </a:r>
            <a:r>
              <a:rPr lang="en-US" sz="3999" dirty="0">
                <a:solidFill>
                  <a:srgbClr val="000000"/>
                </a:solidFill>
                <a:latin typeface="Open Sans Bold"/>
              </a:rPr>
              <a:t> de Dados, Clipper, Java, JavaScript, HTML, CSS, Python, VBA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Não se consegue fazer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19473" y="3257151"/>
            <a:ext cx="8513021" cy="181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8443" spc="84">
                <a:solidFill>
                  <a:srgbClr val="FF0000">
                    <a:alpha val="96863"/>
                  </a:srgbClr>
                </a:solidFill>
                <a:latin typeface="Bangers Bold"/>
              </a:rPr>
              <a:t>Itens a serem excluídos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7618" y="3352401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Itens com saldo zerado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52979" y="7930170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compras extraordinárias</a:t>
            </a:r>
          </a:p>
        </p:txBody>
      </p:sp>
      <p:sp>
        <p:nvSpPr>
          <p:cNvPr id="10" name="Freeform 10"/>
          <p:cNvSpPr/>
          <p:nvPr/>
        </p:nvSpPr>
        <p:spPr>
          <a:xfrm rot="-10637741">
            <a:off x="-2204429" y="634506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819473" y="7752370"/>
            <a:ext cx="7057629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saldo de arp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Não se consegue fazer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19473" y="3200001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4706"/>
                  </a:srgbClr>
                </a:solidFill>
                <a:latin typeface="Bangers Bold"/>
              </a:rPr>
              <a:t>Itens a serem excluídos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7618" y="3352401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 dirty="0" err="1">
                <a:solidFill>
                  <a:srgbClr val="FF0000">
                    <a:alpha val="44706"/>
                  </a:srgbClr>
                </a:solidFill>
                <a:latin typeface="Bangers Bold"/>
              </a:rPr>
              <a:t>Itens</a:t>
            </a:r>
            <a:r>
              <a:rPr lang="en-US" sz="6999" u="none" strike="noStrike" spc="69" dirty="0">
                <a:solidFill>
                  <a:srgbClr val="FF0000">
                    <a:alpha val="44706"/>
                  </a:srgbClr>
                </a:solidFill>
                <a:latin typeface="Bangers Bold"/>
              </a:rPr>
              <a:t> com </a:t>
            </a:r>
            <a:r>
              <a:rPr lang="en-US" sz="6999" u="none" strike="noStrike" spc="69" dirty="0" err="1">
                <a:solidFill>
                  <a:srgbClr val="FF0000">
                    <a:alpha val="44706"/>
                  </a:srgbClr>
                </a:solidFill>
                <a:latin typeface="Bangers Bold"/>
              </a:rPr>
              <a:t>saldo</a:t>
            </a:r>
            <a:r>
              <a:rPr lang="en-US" sz="6999" u="none" strike="noStrike" spc="69" dirty="0">
                <a:solidFill>
                  <a:srgbClr val="FF0000">
                    <a:alpha val="44706"/>
                  </a:srgbClr>
                </a:solidFill>
                <a:latin typeface="Bangers Bold"/>
              </a:rPr>
              <a:t> </a:t>
            </a:r>
            <a:r>
              <a:rPr lang="en-US" sz="6999" u="none" strike="noStrike" spc="69" dirty="0" err="1">
                <a:solidFill>
                  <a:srgbClr val="FF0000">
                    <a:alpha val="44706"/>
                  </a:srgbClr>
                </a:solidFill>
                <a:latin typeface="Bangers Bold"/>
              </a:rPr>
              <a:t>zerado</a:t>
            </a:r>
            <a:endParaRPr lang="en-US" sz="6999" u="none" strike="noStrike" spc="69" dirty="0">
              <a:solidFill>
                <a:srgbClr val="FF0000">
                  <a:alpha val="44706"/>
                </a:srgbClr>
              </a:solidFill>
              <a:latin typeface="Banger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7009" y="6296262"/>
            <a:ext cx="9140991" cy="194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3"/>
              </a:lnSpc>
            </a:pPr>
            <a:r>
              <a:rPr lang="en-US" sz="9066" spc="90">
                <a:solidFill>
                  <a:srgbClr val="FF0000">
                    <a:alpha val="96863"/>
                  </a:srgbClr>
                </a:solidFill>
                <a:latin typeface="Bangers Bold"/>
              </a:rPr>
              <a:t>compras extraordinárias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450" y="7884507"/>
            <a:ext cx="7057629" cy="72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 dirty="0" err="1">
                <a:solidFill>
                  <a:srgbClr val="FF0000">
                    <a:alpha val="44706"/>
                  </a:srgbClr>
                </a:solidFill>
                <a:latin typeface="Bangers Bold"/>
              </a:rPr>
              <a:t>saldo</a:t>
            </a:r>
            <a:r>
              <a:rPr lang="en-US" sz="6999" spc="69" dirty="0">
                <a:solidFill>
                  <a:srgbClr val="FF0000">
                    <a:alpha val="44706"/>
                  </a:srgbClr>
                </a:solidFill>
                <a:latin typeface="Bangers Bold"/>
              </a:rPr>
              <a:t> de </a:t>
            </a:r>
            <a:r>
              <a:rPr lang="en-US" sz="6999" spc="69" dirty="0" err="1">
                <a:solidFill>
                  <a:srgbClr val="FF0000">
                    <a:alpha val="44706"/>
                  </a:srgbClr>
                </a:solidFill>
                <a:latin typeface="Bangers Bold"/>
              </a:rPr>
              <a:t>arp</a:t>
            </a:r>
            <a:endParaRPr lang="en-US" sz="6999" spc="69" dirty="0">
              <a:solidFill>
                <a:srgbClr val="FF0000">
                  <a:alpha val="44706"/>
                </a:srgbClr>
              </a:solidFill>
              <a:latin typeface="Bangers Bold"/>
            </a:endParaRPr>
          </a:p>
        </p:txBody>
      </p:sp>
      <p:sp>
        <p:nvSpPr>
          <p:cNvPr id="11" name="Freeform 11"/>
          <p:cNvSpPr/>
          <p:nvPr/>
        </p:nvSpPr>
        <p:spPr>
          <a:xfrm rot="-10637741">
            <a:off x="-1853603" y="6617075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1478">
            <a:off x="4844763" y="4626620"/>
            <a:ext cx="15974770" cy="6375999"/>
          </a:xfrm>
          <a:custGeom>
            <a:avLst/>
            <a:gdLst/>
            <a:ahLst/>
            <a:cxnLst/>
            <a:rect l="l" t="t" r="r" b="b"/>
            <a:pathLst>
              <a:path w="15974770" h="6375999">
                <a:moveTo>
                  <a:pt x="0" y="0"/>
                </a:moveTo>
                <a:lnTo>
                  <a:pt x="15974771" y="0"/>
                </a:lnTo>
                <a:lnTo>
                  <a:pt x="15974771" y="6375999"/>
                </a:lnTo>
                <a:lnTo>
                  <a:pt x="0" y="637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939" b="-2930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-4722634" y="914400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8" y="0"/>
                </a:lnTo>
                <a:lnTo>
                  <a:pt x="10335208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Não se consegue fazer</a:t>
            </a:r>
          </a:p>
        </p:txBody>
      </p:sp>
      <p:sp>
        <p:nvSpPr>
          <p:cNvPr id="6" name="Freeform 6"/>
          <p:cNvSpPr/>
          <p:nvPr/>
        </p:nvSpPr>
        <p:spPr>
          <a:xfrm rot="-10637741">
            <a:off x="11745727" y="-113683"/>
            <a:ext cx="10335209" cy="5826474"/>
          </a:xfrm>
          <a:custGeom>
            <a:avLst/>
            <a:gdLst/>
            <a:ahLst/>
            <a:cxnLst/>
            <a:rect l="l" t="t" r="r" b="b"/>
            <a:pathLst>
              <a:path w="10335209" h="5826474">
                <a:moveTo>
                  <a:pt x="0" y="0"/>
                </a:moveTo>
                <a:lnTo>
                  <a:pt x="10335209" y="0"/>
                </a:lnTo>
                <a:lnTo>
                  <a:pt x="10335209" y="5826474"/>
                </a:lnTo>
                <a:lnTo>
                  <a:pt x="0" y="582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19473" y="3200001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6999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Itens a serem excluídos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7618" y="3352401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Itens com saldo zerado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52979" y="7930170"/>
            <a:ext cx="7057629" cy="150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6999" u="none" strike="noStrike" spc="69">
                <a:solidFill>
                  <a:srgbClr val="FF0000">
                    <a:alpha val="42745"/>
                  </a:srgbClr>
                </a:solidFill>
                <a:latin typeface="Bangers Bold"/>
              </a:rPr>
              <a:t>compras extraordinárias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473" y="7389476"/>
            <a:ext cx="10233505" cy="116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10149" spc="101" dirty="0" err="1">
                <a:solidFill>
                  <a:srgbClr val="FF0000">
                    <a:alpha val="96863"/>
                  </a:srgbClr>
                </a:solidFill>
                <a:latin typeface="Bangers Bold"/>
              </a:rPr>
              <a:t>Saldo</a:t>
            </a:r>
            <a:r>
              <a:rPr lang="en-US" sz="10149" spc="101" dirty="0">
                <a:solidFill>
                  <a:srgbClr val="FF0000">
                    <a:alpha val="96863"/>
                  </a:srgbClr>
                </a:solidFill>
                <a:latin typeface="Bangers Bold"/>
              </a:rPr>
              <a:t> de ARP</a:t>
            </a:r>
          </a:p>
        </p:txBody>
      </p:sp>
      <p:sp>
        <p:nvSpPr>
          <p:cNvPr id="11" name="Freeform 11"/>
          <p:cNvSpPr/>
          <p:nvPr/>
        </p:nvSpPr>
        <p:spPr>
          <a:xfrm rot="-10637741">
            <a:off x="-2213425" y="6726184"/>
            <a:ext cx="9629228" cy="5428477"/>
          </a:xfrm>
          <a:custGeom>
            <a:avLst/>
            <a:gdLst/>
            <a:ahLst/>
            <a:cxnLst/>
            <a:rect l="l" t="t" r="r" b="b"/>
            <a:pathLst>
              <a:path w="9629228" h="5428477">
                <a:moveTo>
                  <a:pt x="0" y="0"/>
                </a:moveTo>
                <a:lnTo>
                  <a:pt x="9629228" y="0"/>
                </a:lnTo>
                <a:lnTo>
                  <a:pt x="9629228" y="5428477"/>
                </a:lnTo>
                <a:lnTo>
                  <a:pt x="0" y="5428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468402" y="301005"/>
            <a:ext cx="12235860" cy="13826754"/>
          </a:xfrm>
          <a:custGeom>
            <a:avLst/>
            <a:gdLst/>
            <a:ahLst/>
            <a:cxnLst/>
            <a:rect l="l" t="t" r="r" b="b"/>
            <a:pathLst>
              <a:path w="12235860" h="13826754">
                <a:moveTo>
                  <a:pt x="0" y="0"/>
                </a:moveTo>
                <a:lnTo>
                  <a:pt x="12235860" y="0"/>
                </a:lnTo>
                <a:lnTo>
                  <a:pt x="12235860" y="13826754"/>
                </a:lnTo>
                <a:lnTo>
                  <a:pt x="0" y="1382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832347" y="6266545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 rot="1010304">
            <a:off x="393250" y="3975992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Analisar</a:t>
            </a:r>
          </a:p>
        </p:txBody>
      </p:sp>
      <p:sp>
        <p:nvSpPr>
          <p:cNvPr id="7" name="TextBox 7"/>
          <p:cNvSpPr txBox="1"/>
          <p:nvPr/>
        </p:nvSpPr>
        <p:spPr>
          <a:xfrm rot="685799">
            <a:off x="7042410" y="4075623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Normalizar</a:t>
            </a:r>
          </a:p>
        </p:txBody>
      </p:sp>
      <p:sp>
        <p:nvSpPr>
          <p:cNvPr id="8" name="TextBox 8"/>
          <p:cNvSpPr txBox="1"/>
          <p:nvPr/>
        </p:nvSpPr>
        <p:spPr>
          <a:xfrm rot="-1107725">
            <a:off x="1651675" y="6791985"/>
            <a:ext cx="5721373" cy="2657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dirty="0">
                <a:solidFill>
                  <a:srgbClr val="0E67A3"/>
                </a:solidFill>
                <a:latin typeface="Brusher Bold"/>
              </a:rPr>
              <a:t>Ferramentas </a:t>
            </a:r>
            <a:r>
              <a:rPr lang="en-US" sz="8700" dirty="0" err="1">
                <a:solidFill>
                  <a:srgbClr val="0E67A3"/>
                </a:solidFill>
                <a:latin typeface="Brusher Bold"/>
              </a:rPr>
              <a:t>Limitadas</a:t>
            </a:r>
            <a:endParaRPr lang="en-US" sz="8700" dirty="0">
              <a:solidFill>
                <a:srgbClr val="0E67A3"/>
              </a:solidFill>
              <a:latin typeface="Brush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7034" y="2796960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Agilizar</a:t>
            </a:r>
          </a:p>
        </p:txBody>
      </p:sp>
      <p:sp>
        <p:nvSpPr>
          <p:cNvPr id="10" name="TextBox 10"/>
          <p:cNvSpPr txBox="1"/>
          <p:nvPr/>
        </p:nvSpPr>
        <p:spPr>
          <a:xfrm rot="1749053">
            <a:off x="8398447" y="7247957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Histórico</a:t>
            </a:r>
          </a:p>
        </p:txBody>
      </p:sp>
      <p:sp>
        <p:nvSpPr>
          <p:cNvPr id="11" name="TextBox 11"/>
          <p:cNvSpPr txBox="1"/>
          <p:nvPr/>
        </p:nvSpPr>
        <p:spPr>
          <a:xfrm rot="-2806461">
            <a:off x="2451915" y="1035167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Requisitos</a:t>
            </a:r>
          </a:p>
        </p:txBody>
      </p:sp>
      <p:sp>
        <p:nvSpPr>
          <p:cNvPr id="12" name="TextBox 12"/>
          <p:cNvSpPr txBox="1"/>
          <p:nvPr/>
        </p:nvSpPr>
        <p:spPr>
          <a:xfrm rot="685799">
            <a:off x="10462218" y="619947"/>
            <a:ext cx="5412266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>
                <a:solidFill>
                  <a:srgbClr val="0E67A3"/>
                </a:solidFill>
                <a:latin typeface="Brusher Bold"/>
              </a:rPr>
              <a:t>Planejar</a:t>
            </a:r>
          </a:p>
        </p:txBody>
      </p:sp>
      <p:sp>
        <p:nvSpPr>
          <p:cNvPr id="13" name="TextBox 13"/>
          <p:cNvSpPr txBox="1"/>
          <p:nvPr/>
        </p:nvSpPr>
        <p:spPr>
          <a:xfrm rot="2450505">
            <a:off x="6881507" y="1951799"/>
            <a:ext cx="6162811" cy="1333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40"/>
              </a:lnSpc>
            </a:pPr>
            <a:r>
              <a:rPr lang="en-US" sz="8700" dirty="0" err="1">
                <a:solidFill>
                  <a:srgbClr val="0E67A3"/>
                </a:solidFill>
                <a:latin typeface="Brusher Bold"/>
              </a:rPr>
              <a:t>Desenvolver</a:t>
            </a:r>
            <a:endParaRPr lang="en-US" sz="8700" dirty="0">
              <a:solidFill>
                <a:srgbClr val="0E67A3"/>
              </a:solidFill>
              <a:latin typeface="Brushe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468402" y="301005"/>
            <a:ext cx="12235860" cy="13826754"/>
          </a:xfrm>
          <a:custGeom>
            <a:avLst/>
            <a:gdLst/>
            <a:ahLst/>
            <a:cxnLst/>
            <a:rect l="l" t="t" r="r" b="b"/>
            <a:pathLst>
              <a:path w="12235860" h="13826754">
                <a:moveTo>
                  <a:pt x="0" y="0"/>
                </a:moveTo>
                <a:lnTo>
                  <a:pt x="12235860" y="0"/>
                </a:lnTo>
                <a:lnTo>
                  <a:pt x="12235860" y="13826754"/>
                </a:lnTo>
                <a:lnTo>
                  <a:pt x="0" y="1382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832347" y="6161145"/>
            <a:ext cx="16230600" cy="8146310"/>
          </a:xfrm>
          <a:custGeom>
            <a:avLst/>
            <a:gdLst/>
            <a:ahLst/>
            <a:cxnLst/>
            <a:rect l="l" t="t" r="r" b="b"/>
            <a:pathLst>
              <a:path w="16230600" h="8146310">
                <a:moveTo>
                  <a:pt x="0" y="0"/>
                </a:moveTo>
                <a:lnTo>
                  <a:pt x="16230600" y="0"/>
                </a:lnTo>
                <a:lnTo>
                  <a:pt x="16230600" y="8146310"/>
                </a:lnTo>
                <a:lnTo>
                  <a:pt x="0" y="814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5" r="-6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9227" y="3768582"/>
            <a:ext cx="149825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Um problema de cada vez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4283707" y="7721069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8097" y="4274503"/>
            <a:ext cx="1445180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Manter todos envolvidos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8900238" y="8648591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4068" y="4274503"/>
            <a:ext cx="1415986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Evidenciar os resultados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47087" y="8964792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742" y="5433906"/>
            <a:ext cx="1623059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5E17EB"/>
                </a:solidFill>
                <a:latin typeface="Open Sans Bold"/>
              </a:rPr>
              <a:t>Garantir</a:t>
            </a:r>
            <a:r>
              <a:rPr lang="en-US" sz="9200" dirty="0">
                <a:solidFill>
                  <a:srgbClr val="5E17EB"/>
                </a:solidFill>
                <a:latin typeface="Open Sans Bold"/>
              </a:rPr>
              <a:t> </a:t>
            </a:r>
            <a:r>
              <a:rPr lang="en-US" sz="9200" dirty="0" err="1">
                <a:solidFill>
                  <a:srgbClr val="5E17EB"/>
                </a:solidFill>
                <a:latin typeface="Open Sans Bold"/>
              </a:rPr>
              <a:t>liberdade</a:t>
            </a:r>
            <a:r>
              <a:rPr lang="en-US" sz="9200" dirty="0">
                <a:solidFill>
                  <a:srgbClr val="5E17EB"/>
                </a:solidFill>
                <a:latin typeface="Open Sans Bold"/>
              </a:rPr>
              <a:t> de </a:t>
            </a:r>
            <a:r>
              <a:rPr lang="en-US" sz="9200" dirty="0" err="1">
                <a:solidFill>
                  <a:srgbClr val="5E17EB"/>
                </a:solidFill>
                <a:latin typeface="Open Sans Bold"/>
              </a:rPr>
              <a:t>uso</a:t>
            </a:r>
            <a:endParaRPr lang="en-US" sz="9200" dirty="0">
              <a:solidFill>
                <a:srgbClr val="5E17EB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01" y="2599156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Evidenciar os resultados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47087" y="8964792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5286" y="4724699"/>
            <a:ext cx="17571278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Manter a usabilidade e reconhecimento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01" y="2599156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Evidenciar os resultados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201" y="3239553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Garantir liberdade de uso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547087" y="8964792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8060" y="6541767"/>
            <a:ext cx="930036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Filtros especiais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01" y="2599156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Evidenciar os resultados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201" y="3239553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Garantir liberdade de uso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201" y="3790254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a usabilidade e reconhecimento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694700" y="6967843"/>
            <a:ext cx="8482561" cy="8482561"/>
          </a:xfrm>
          <a:custGeom>
            <a:avLst/>
            <a:gdLst/>
            <a:ahLst/>
            <a:cxnLst/>
            <a:rect l="l" t="t" r="r" b="b"/>
            <a:pathLst>
              <a:path w="8482561" h="8482561">
                <a:moveTo>
                  <a:pt x="0" y="0"/>
                </a:moveTo>
                <a:lnTo>
                  <a:pt x="8482560" y="0"/>
                </a:lnTo>
                <a:lnTo>
                  <a:pt x="8482560" y="8482561"/>
                </a:lnTo>
                <a:lnTo>
                  <a:pt x="0" y="8482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4721899"/>
            <a:ext cx="265747" cy="4114800"/>
          </a:xfrm>
          <a:custGeom>
            <a:avLst/>
            <a:gdLst/>
            <a:ahLst/>
            <a:cxnLst/>
            <a:rect l="l" t="t" r="r" b="b"/>
            <a:pathLst>
              <a:path w="265747" h="4114800">
                <a:moveTo>
                  <a:pt x="0" y="0"/>
                </a:moveTo>
                <a:lnTo>
                  <a:pt x="265747" y="0"/>
                </a:lnTo>
                <a:lnTo>
                  <a:pt x="2657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348550" y="718127"/>
            <a:ext cx="7931277" cy="8229600"/>
          </a:xfrm>
          <a:custGeom>
            <a:avLst/>
            <a:gdLst/>
            <a:ahLst/>
            <a:cxnLst/>
            <a:rect l="l" t="t" r="r" b="b"/>
            <a:pathLst>
              <a:path w="7931277" h="8229600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 Bold Italics"/>
              </a:rPr>
              <a:t>Carreira Acadêmica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6684" y="5093536"/>
            <a:ext cx="131522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1987 - Ensino Médio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6684" y="7707146"/>
            <a:ext cx="148807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2019 - Superior em Tecnologia de Banco de Dados (Fatec)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6684" y="6400341"/>
            <a:ext cx="131522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1990 - Engenharia Elétrica (Univap)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989769" y="9258300"/>
            <a:ext cx="16230600" cy="8040910"/>
          </a:xfrm>
          <a:custGeom>
            <a:avLst/>
            <a:gdLst/>
            <a:ahLst/>
            <a:cxnLst/>
            <a:rect l="l" t="t" r="r" b="b"/>
            <a:pathLst>
              <a:path w="16230600" h="8040910">
                <a:moveTo>
                  <a:pt x="0" y="0"/>
                </a:moveTo>
                <a:lnTo>
                  <a:pt x="16230600" y="0"/>
                </a:lnTo>
                <a:lnTo>
                  <a:pt x="16230600" y="8040910"/>
                </a:lnTo>
                <a:lnTo>
                  <a:pt x="0" y="80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69133" y="6541767"/>
            <a:ext cx="863822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E17EB"/>
                </a:solidFill>
                <a:latin typeface="Open Sans Bold"/>
              </a:rPr>
              <a:t>Gerar manuais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01" y="2599156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Evidenciar os resultados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201" y="3239553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Garantir liberdade de uso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201" y="3790254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a usabilidade e reconhecimento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201" y="4430652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Filtros especiais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Como agir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201" y="1318361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Um problema de cada vez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5600" y="6541767"/>
            <a:ext cx="11606521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5E17EB"/>
                </a:solidFill>
                <a:latin typeface="Open Sans Bold"/>
              </a:rPr>
              <a:t>Diagnósticos</a:t>
            </a:r>
            <a:r>
              <a:rPr lang="en-US" sz="9200" dirty="0">
                <a:solidFill>
                  <a:srgbClr val="5E17EB"/>
                </a:solidFill>
                <a:latin typeface="Open Sans Bold"/>
              </a:rPr>
              <a:t> </a:t>
            </a:r>
            <a:r>
              <a:rPr lang="en-US" sz="9200" dirty="0" err="1">
                <a:solidFill>
                  <a:srgbClr val="5E17EB"/>
                </a:solidFill>
                <a:latin typeface="Open Sans Bold"/>
              </a:rPr>
              <a:t>automatizados</a:t>
            </a:r>
            <a:endParaRPr lang="en-US" sz="9200" dirty="0">
              <a:solidFill>
                <a:srgbClr val="5E17EB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6201" y="1958758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todos envolvidos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201" y="2599156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Evidenciar os resultados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01" y="3239553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Garantir liberdade de uso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201" y="3790254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Manter a usabilidade e reconhecimento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6201" y="4430652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Filtros especiais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201" y="5071049"/>
            <a:ext cx="12082806" cy="61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 spc="99">
                <a:solidFill>
                  <a:srgbClr val="5E17EB"/>
                </a:solidFill>
                <a:latin typeface="Forum"/>
              </a:rPr>
              <a:t>Gerar manuais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46445" y="1914394"/>
            <a:ext cx="18580889" cy="6458212"/>
          </a:xfrm>
          <a:custGeom>
            <a:avLst/>
            <a:gdLst/>
            <a:ahLst/>
            <a:cxnLst/>
            <a:rect l="l" t="t" r="r" b="b"/>
            <a:pathLst>
              <a:path w="18580889" h="6458212">
                <a:moveTo>
                  <a:pt x="0" y="0"/>
                </a:moveTo>
                <a:lnTo>
                  <a:pt x="18580890" y="0"/>
                </a:lnTo>
                <a:lnTo>
                  <a:pt x="18580890" y="6458212"/>
                </a:lnTo>
                <a:lnTo>
                  <a:pt x="0" y="6458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Diagnósticos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82238" y="5143500"/>
            <a:ext cx="3029551" cy="2683897"/>
          </a:xfrm>
          <a:custGeom>
            <a:avLst/>
            <a:gdLst/>
            <a:ahLst/>
            <a:cxnLst/>
            <a:rect l="l" t="t" r="r" b="b"/>
            <a:pathLst>
              <a:path w="3029551" h="2683897">
                <a:moveTo>
                  <a:pt x="0" y="0"/>
                </a:moveTo>
                <a:lnTo>
                  <a:pt x="3029551" y="0"/>
                </a:lnTo>
                <a:lnTo>
                  <a:pt x="3029551" y="2683897"/>
                </a:lnTo>
                <a:lnTo>
                  <a:pt x="0" y="2683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50967" y="1028700"/>
            <a:ext cx="5790785" cy="3257317"/>
          </a:xfrm>
          <a:custGeom>
            <a:avLst/>
            <a:gdLst/>
            <a:ahLst/>
            <a:cxnLst/>
            <a:rect l="l" t="t" r="r" b="b"/>
            <a:pathLst>
              <a:path w="5790785" h="3257317">
                <a:moveTo>
                  <a:pt x="0" y="0"/>
                </a:moveTo>
                <a:lnTo>
                  <a:pt x="5790785" y="0"/>
                </a:lnTo>
                <a:lnTo>
                  <a:pt x="5790785" y="3257317"/>
                </a:lnTo>
                <a:lnTo>
                  <a:pt x="0" y="3257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715607" y="4694921"/>
            <a:ext cx="5150711" cy="2087714"/>
          </a:xfrm>
          <a:custGeom>
            <a:avLst/>
            <a:gdLst/>
            <a:ahLst/>
            <a:cxnLst/>
            <a:rect l="l" t="t" r="r" b="b"/>
            <a:pathLst>
              <a:path w="5150711" h="2087714">
                <a:moveTo>
                  <a:pt x="0" y="0"/>
                </a:moveTo>
                <a:lnTo>
                  <a:pt x="5150711" y="0"/>
                </a:lnTo>
                <a:lnTo>
                  <a:pt x="5150711" y="2087714"/>
                </a:lnTo>
                <a:lnTo>
                  <a:pt x="0" y="2087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654303" y="1908849"/>
            <a:ext cx="5432960" cy="1086592"/>
          </a:xfrm>
          <a:custGeom>
            <a:avLst/>
            <a:gdLst/>
            <a:ahLst/>
            <a:cxnLst/>
            <a:rect l="l" t="t" r="r" b="b"/>
            <a:pathLst>
              <a:path w="5432960" h="1086592">
                <a:moveTo>
                  <a:pt x="0" y="0"/>
                </a:moveTo>
                <a:lnTo>
                  <a:pt x="5432961" y="0"/>
                </a:lnTo>
                <a:lnTo>
                  <a:pt x="5432961" y="1086592"/>
                </a:lnTo>
                <a:lnTo>
                  <a:pt x="0" y="1086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342391" y="7401234"/>
            <a:ext cx="4425796" cy="2489510"/>
          </a:xfrm>
          <a:custGeom>
            <a:avLst/>
            <a:gdLst/>
            <a:ahLst/>
            <a:cxnLst/>
            <a:rect l="l" t="t" r="r" b="b"/>
            <a:pathLst>
              <a:path w="4425796" h="2489510">
                <a:moveTo>
                  <a:pt x="0" y="0"/>
                </a:moveTo>
                <a:lnTo>
                  <a:pt x="4425796" y="0"/>
                </a:lnTo>
                <a:lnTo>
                  <a:pt x="4425796" y="2489510"/>
                </a:lnTo>
                <a:lnTo>
                  <a:pt x="0" y="2489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Tecnologias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Complexidade - Média de Consumo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3261044"/>
            <a:ext cx="12020602" cy="2773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Uso</a:t>
            </a:r>
            <a:r>
              <a:rPr lang="en-US" sz="600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desvio</a:t>
            </a:r>
            <a:r>
              <a:rPr lang="en-US" sz="60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padrão</a:t>
            </a:r>
            <a:endParaRPr lang="en-US" sz="60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279"/>
              </a:lnSpc>
            </a:pPr>
            <a:endParaRPr lang="en-US" sz="6000" dirty="0">
              <a:solidFill>
                <a:srgbClr val="000000"/>
              </a:solidFill>
              <a:latin typeface="Open Sans Bold"/>
            </a:endParaRPr>
          </a:p>
          <a:p>
            <a:pPr algn="ctr">
              <a:lnSpc>
                <a:spcPts val="7279"/>
              </a:lnSpc>
            </a:pPr>
            <a:r>
              <a:rPr lang="en-US" sz="6000" dirty="0">
                <a:solidFill>
                  <a:srgbClr val="000000"/>
                </a:solidFill>
                <a:latin typeface="Open Sans Bold"/>
              </a:rPr>
              <a:t>(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Despesas</a:t>
            </a:r>
            <a:r>
              <a:rPr lang="en-US" sz="60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Open Sans Bold"/>
              </a:rPr>
              <a:t>extraordinárias</a:t>
            </a:r>
            <a:r>
              <a:rPr lang="en-US" sz="6000" dirty="0">
                <a:solidFill>
                  <a:srgbClr val="000000"/>
                </a:solidFill>
                <a:latin typeface="Open Sans Bold"/>
              </a:rPr>
              <a:t>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78205" y="1721537"/>
            <a:ext cx="6686550" cy="8229600"/>
          </a:xfrm>
          <a:custGeom>
            <a:avLst/>
            <a:gdLst/>
            <a:ahLst/>
            <a:cxnLst/>
            <a:rect l="l" t="t" r="r" b="b"/>
            <a:pathLst>
              <a:path w="6686550" h="8229600">
                <a:moveTo>
                  <a:pt x="0" y="0"/>
                </a:moveTo>
                <a:lnTo>
                  <a:pt x="6686550" y="0"/>
                </a:lnTo>
                <a:lnTo>
                  <a:pt x="66865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Complexidade - Ponto de Pedido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2850" y="3122297"/>
            <a:ext cx="551402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Gestão separada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10886" y="5643528"/>
            <a:ext cx="70677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Integrado à apuração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2465" y="7545573"/>
            <a:ext cx="65716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Permite itens novos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78205" y="1721537"/>
            <a:ext cx="6686550" cy="8229600"/>
          </a:xfrm>
          <a:custGeom>
            <a:avLst/>
            <a:gdLst/>
            <a:ahLst/>
            <a:cxnLst/>
            <a:rect l="l" t="t" r="r" b="b"/>
            <a:pathLst>
              <a:path w="6686550" h="8229600">
                <a:moveTo>
                  <a:pt x="0" y="0"/>
                </a:moveTo>
                <a:lnTo>
                  <a:pt x="6686550" y="0"/>
                </a:lnTo>
                <a:lnTo>
                  <a:pt x="66865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Complexidade - Apuração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5946" y="1230365"/>
            <a:ext cx="45648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Normalização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6612" y="2431785"/>
            <a:ext cx="10261778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Cálculos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inexistentes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95946" y="3619500"/>
            <a:ext cx="1233027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 Bold"/>
              </a:rPr>
              <a:t>Nova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Média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e Ponto de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Pedido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14383" y="4949242"/>
            <a:ext cx="12049605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Demonstrativos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cálculos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76612" y="7144380"/>
            <a:ext cx="13999985" cy="125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-199" dirty="0">
                <a:solidFill>
                  <a:srgbClr val="FF0000"/>
                </a:solidFill>
                <a:latin typeface="ITC Benguiat"/>
              </a:rPr>
              <a:t>SER DIÁRIA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1383" y="8539166"/>
            <a:ext cx="12053950" cy="11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>
                <a:solidFill>
                  <a:srgbClr val="FF0000"/>
                </a:solidFill>
                <a:latin typeface="Open Sans Bold"/>
              </a:rPr>
              <a:t>Compras diárias (30 minutos)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62206" y="7048500"/>
            <a:ext cx="13481378" cy="11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Quantidades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sugeridas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acertivas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475" y="962025"/>
            <a:ext cx="6647815" cy="58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43675" y="6667500"/>
            <a:ext cx="7400649" cy="11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Filtragens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rápidas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11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389039" y="6662182"/>
            <a:ext cx="8788221" cy="8788221"/>
          </a:xfrm>
          <a:custGeom>
            <a:avLst/>
            <a:gdLst/>
            <a:ahLst/>
            <a:cxnLst/>
            <a:rect l="l" t="t" r="r" b="b"/>
            <a:pathLst>
              <a:path w="8788221" h="8788221">
                <a:moveTo>
                  <a:pt x="0" y="0"/>
                </a:moveTo>
                <a:lnTo>
                  <a:pt x="8788221" y="0"/>
                </a:lnTo>
                <a:lnTo>
                  <a:pt x="8788221" y="8788222"/>
                </a:lnTo>
                <a:lnTo>
                  <a:pt x="0" y="878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16201" y="931582"/>
            <a:ext cx="9654827" cy="4211918"/>
          </a:xfrm>
          <a:custGeom>
            <a:avLst/>
            <a:gdLst/>
            <a:ahLst/>
            <a:cxnLst/>
            <a:rect l="l" t="t" r="r" b="b"/>
            <a:pathLst>
              <a:path w="9654827" h="4211918">
                <a:moveTo>
                  <a:pt x="0" y="0"/>
                </a:moveTo>
                <a:lnTo>
                  <a:pt x="9654827" y="0"/>
                </a:lnTo>
                <a:lnTo>
                  <a:pt x="9654827" y="4211918"/>
                </a:lnTo>
                <a:lnTo>
                  <a:pt x="0" y="421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319618" y="5162550"/>
            <a:ext cx="9654827" cy="4211918"/>
          </a:xfrm>
          <a:custGeom>
            <a:avLst/>
            <a:gdLst/>
            <a:ahLst/>
            <a:cxnLst/>
            <a:rect l="l" t="t" r="r" b="b"/>
            <a:pathLst>
              <a:path w="9654827" h="4211918">
                <a:moveTo>
                  <a:pt x="0" y="0"/>
                </a:moveTo>
                <a:lnTo>
                  <a:pt x="9654828" y="0"/>
                </a:lnTo>
                <a:lnTo>
                  <a:pt x="9654828" y="4211918"/>
                </a:lnTo>
                <a:lnTo>
                  <a:pt x="0" y="421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84627" y="2354745"/>
            <a:ext cx="7917974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8A36"/>
                </a:solidFill>
                <a:latin typeface="Chromium One"/>
              </a:rPr>
              <a:t>PÚBLICO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8045" y="6424057"/>
            <a:ext cx="7917974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5E17EB"/>
                </a:solidFill>
                <a:latin typeface="Chromium One"/>
              </a:rPr>
              <a:t>PRIVADO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00400" y="7277100"/>
            <a:ext cx="13016565" cy="11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>
                <a:solidFill>
                  <a:srgbClr val="FF0000"/>
                </a:solidFill>
                <a:latin typeface="Open Sans Bold"/>
              </a:rPr>
              <a:t>ARPs em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dia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179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Filtragens rápidas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67200" y="6591300"/>
            <a:ext cx="10459793" cy="111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Redução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de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itens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zerados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240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Filtragens rápidas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Monitoramento ARPs vencendo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7800" y="7124700"/>
            <a:ext cx="11414958" cy="111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Exclusão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rápida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de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itens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300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Filtragens rápidas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Monitoramento ARPs vencendo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Redução de itens zerados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600" y="6897006"/>
            <a:ext cx="12116710" cy="111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Análises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mais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rápidas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361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Compras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diárias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(30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minutos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Quantidades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sugeridas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acertivas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Filtragens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rápidas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Monitoramento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ARPs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vencendo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Redução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itens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zerados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Exclusão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rápida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itens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57400" y="6371497"/>
            <a:ext cx="14404982" cy="111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Distribuição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de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responsabilidades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361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Filtragens rápidas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Monitoramento ARPs vencendo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Redução de itens zerados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Exclusão rápida de itens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Melhoras percebidas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57600" y="6976811"/>
            <a:ext cx="11303619" cy="111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13"/>
              </a:lnSpc>
            </a:pP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Diagnósticos</a:t>
            </a:r>
            <a:r>
              <a:rPr lang="en-US" sz="6509" dirty="0">
                <a:solidFill>
                  <a:srgbClr val="FF0000"/>
                </a:solidFill>
                <a:latin typeface="Open Sans Bold"/>
              </a:rPr>
              <a:t> </a:t>
            </a:r>
            <a:r>
              <a:rPr lang="en-US" sz="6509" dirty="0" err="1">
                <a:solidFill>
                  <a:srgbClr val="FF0000"/>
                </a:solidFill>
                <a:latin typeface="Open Sans Bold"/>
              </a:rPr>
              <a:t>automáticos</a:t>
            </a:r>
            <a:endParaRPr lang="en-US" sz="6509" dirty="0">
              <a:solidFill>
                <a:srgbClr val="FF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100" y="962025"/>
            <a:ext cx="17259300" cy="421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Compras diárias (30 minutos)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Quantidades sugeridas acertivas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Filtragens rápidas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Monitoramento ARPs vencendo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Redução de itens zerados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Exclusão rápida de itens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Distribuição de responsabilidades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201" y="-114300"/>
            <a:ext cx="1452240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Fundamentação Teórica / Hard Skills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5936" y="704848"/>
            <a:ext cx="16741684" cy="832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Banco de Dados (Arquitetura, MER, DW, Análise, ETL)</a:t>
            </a:r>
          </a:p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Engenharia de Projetos (Heurísticas)</a:t>
            </a:r>
          </a:p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Linguagens de Programação (Aprendizagem) </a:t>
            </a:r>
          </a:p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Padrões de Projetos (Organizar, otimizar)</a:t>
            </a:r>
          </a:p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Estrutura de Dados (Melhores caminhos)</a:t>
            </a:r>
          </a:p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Matemática (Estatística)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1634437" y="-2081041"/>
            <a:ext cx="13880104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201" y="-114300"/>
            <a:ext cx="1452240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Fundamentação Teórica / Soft Skills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3158" y="1126449"/>
            <a:ext cx="16741684" cy="122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Gestão de Pessoas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32805" y="2164354"/>
            <a:ext cx="16741684" cy="122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4" lvl="1" indent="-485772">
              <a:lnSpc>
                <a:spcPts val="1124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Comunicação e Expressão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158" y="4257520"/>
            <a:ext cx="14865032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Pessoas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Diferentes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(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Hierarquias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e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habilidades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diferentes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)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Trabalho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em Equipe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Liderança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Adaptabilidade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Gestão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de tempo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Ética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profissional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B277-8E34-312C-EAF4-8ADE46B1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7842DD-2F7F-4E89-AD55-720347E16C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6795766-EDA6-A05A-D53A-6141469155F9}"/>
              </a:ext>
            </a:extLst>
          </p:cNvPr>
          <p:cNvSpPr/>
          <p:nvPr/>
        </p:nvSpPr>
        <p:spPr>
          <a:xfrm>
            <a:off x="-2286000" y="-2400300"/>
            <a:ext cx="20574000" cy="15639639"/>
          </a:xfrm>
          <a:custGeom>
            <a:avLst/>
            <a:gdLst/>
            <a:ahLst/>
            <a:cxnLst/>
            <a:rect l="l" t="t" r="r" b="b"/>
            <a:pathLst>
              <a:path w="13880104" h="15639639">
                <a:moveTo>
                  <a:pt x="0" y="0"/>
                </a:moveTo>
                <a:lnTo>
                  <a:pt x="13880104" y="0"/>
                </a:lnTo>
                <a:lnTo>
                  <a:pt x="13880104" y="15639639"/>
                </a:lnTo>
                <a:lnTo>
                  <a:pt x="0" y="1563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404" t="-1986" r="-12748" b="-1986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161A5D-57A0-DAD1-C6B2-4B97B0C2F9C0}"/>
              </a:ext>
            </a:extLst>
          </p:cNvPr>
          <p:cNvSpPr txBox="1"/>
          <p:nvPr/>
        </p:nvSpPr>
        <p:spPr>
          <a:xfrm>
            <a:off x="2209800" y="2643135"/>
            <a:ext cx="13868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Muito Obrigado 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418B3C-C00D-E027-3F02-118DC4EB4A5C}"/>
              </a:ext>
            </a:extLst>
          </p:cNvPr>
          <p:cNvSpPr txBox="1"/>
          <p:nvPr/>
        </p:nvSpPr>
        <p:spPr>
          <a:xfrm>
            <a:off x="990600" y="6134100"/>
            <a:ext cx="281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/>
              <a:t>E-mail:</a:t>
            </a:r>
          </a:p>
          <a:p>
            <a:pPr algn="r"/>
            <a:r>
              <a:rPr lang="pt-BR" sz="4000" dirty="0" err="1"/>
              <a:t>Linked-In</a:t>
            </a:r>
            <a:r>
              <a:rPr lang="pt-BR" sz="4000" dirty="0"/>
              <a:t>:</a:t>
            </a:r>
          </a:p>
          <a:p>
            <a:pPr algn="r"/>
            <a:r>
              <a:rPr lang="pt-BR" sz="4000" dirty="0"/>
              <a:t>GitHub: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F24F97-388C-00D5-4980-8BA9E6A31444}"/>
              </a:ext>
            </a:extLst>
          </p:cNvPr>
          <p:cNvSpPr txBox="1"/>
          <p:nvPr/>
        </p:nvSpPr>
        <p:spPr>
          <a:xfrm>
            <a:off x="3809999" y="6161360"/>
            <a:ext cx="1386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marcos.vinicio.per@gmail.com</a:t>
            </a:r>
          </a:p>
          <a:p>
            <a:r>
              <a:rPr lang="pt-BR" sz="4000" dirty="0"/>
              <a:t>https://www.linkedin.com/in/marcos-vinicio-pereira-395415148/</a:t>
            </a:r>
          </a:p>
          <a:p>
            <a:r>
              <a:rPr lang="pt-BR" sz="4000" dirty="0"/>
              <a:t>https://github.com/marcosvp-fatec</a:t>
            </a:r>
          </a:p>
        </p:txBody>
      </p:sp>
    </p:spTree>
    <p:extLst>
      <p:ext uri="{BB962C8B-B14F-4D97-AF65-F5344CB8AC3E}">
        <p14:creationId xmlns:p14="http://schemas.microsoft.com/office/powerpoint/2010/main" val="12210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399579" y="6672722"/>
            <a:ext cx="8777681" cy="8777681"/>
          </a:xfrm>
          <a:custGeom>
            <a:avLst/>
            <a:gdLst/>
            <a:ahLst/>
            <a:cxnLst/>
            <a:rect l="l" t="t" r="r" b="b"/>
            <a:pathLst>
              <a:path w="8777681" h="8777681">
                <a:moveTo>
                  <a:pt x="0" y="0"/>
                </a:moveTo>
                <a:lnTo>
                  <a:pt x="8777681" y="0"/>
                </a:lnTo>
                <a:lnTo>
                  <a:pt x="8777681" y="8777682"/>
                </a:lnTo>
                <a:lnTo>
                  <a:pt x="0" y="877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931775" y="499076"/>
            <a:ext cx="7073254" cy="6666542"/>
          </a:xfrm>
          <a:custGeom>
            <a:avLst/>
            <a:gdLst/>
            <a:ahLst/>
            <a:cxnLst/>
            <a:rect l="l" t="t" r="r" b="b"/>
            <a:pathLst>
              <a:path w="7073254" h="6666542">
                <a:moveTo>
                  <a:pt x="0" y="0"/>
                </a:moveTo>
                <a:lnTo>
                  <a:pt x="7073254" y="0"/>
                </a:lnTo>
                <a:lnTo>
                  <a:pt x="7073254" y="6666542"/>
                </a:lnTo>
                <a:lnTo>
                  <a:pt x="0" y="666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-3208120" y="4386672"/>
            <a:ext cx="11520113" cy="7675275"/>
          </a:xfrm>
          <a:custGeom>
            <a:avLst/>
            <a:gdLst/>
            <a:ahLst/>
            <a:cxnLst/>
            <a:rect l="l" t="t" r="r" b="b"/>
            <a:pathLst>
              <a:path w="11520113" h="7675275">
                <a:moveTo>
                  <a:pt x="0" y="0"/>
                </a:moveTo>
                <a:lnTo>
                  <a:pt x="11520113" y="0"/>
                </a:lnTo>
                <a:lnTo>
                  <a:pt x="11520113" y="7675275"/>
                </a:lnTo>
                <a:lnTo>
                  <a:pt x="0" y="7675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Prefeitura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914738" y="5666279"/>
            <a:ext cx="9241443" cy="9241443"/>
          </a:xfrm>
          <a:custGeom>
            <a:avLst/>
            <a:gdLst/>
            <a:ahLst/>
            <a:cxnLst/>
            <a:rect l="l" t="t" r="r" b="b"/>
            <a:pathLst>
              <a:path w="9241443" h="9241443">
                <a:moveTo>
                  <a:pt x="0" y="0"/>
                </a:moveTo>
                <a:lnTo>
                  <a:pt x="9241442" y="0"/>
                </a:lnTo>
                <a:lnTo>
                  <a:pt x="9241442" y="9241442"/>
                </a:lnTo>
                <a:lnTo>
                  <a:pt x="0" y="9241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693925" y="2401749"/>
            <a:ext cx="9659447" cy="4962541"/>
          </a:xfrm>
          <a:custGeom>
            <a:avLst/>
            <a:gdLst/>
            <a:ahLst/>
            <a:cxnLst/>
            <a:rect l="l" t="t" r="r" b="b"/>
            <a:pathLst>
              <a:path w="9659447" h="4962541">
                <a:moveTo>
                  <a:pt x="0" y="0"/>
                </a:moveTo>
                <a:lnTo>
                  <a:pt x="9659448" y="0"/>
                </a:lnTo>
                <a:lnTo>
                  <a:pt x="9659448" y="4962541"/>
                </a:lnTo>
                <a:lnTo>
                  <a:pt x="0" y="496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Beneficiados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7037" y="685055"/>
            <a:ext cx="6148388" cy="14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Crianças (Creches)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71962" y="8180308"/>
            <a:ext cx="9675495" cy="143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Alunos (Ensino Fundamental)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672317" y="5423858"/>
            <a:ext cx="9483863" cy="9483863"/>
          </a:xfrm>
          <a:custGeom>
            <a:avLst/>
            <a:gdLst/>
            <a:ahLst/>
            <a:cxnLst/>
            <a:rect l="l" t="t" r="r" b="b"/>
            <a:pathLst>
              <a:path w="9483863" h="9483863">
                <a:moveTo>
                  <a:pt x="0" y="0"/>
                </a:moveTo>
                <a:lnTo>
                  <a:pt x="9483863" y="0"/>
                </a:lnTo>
                <a:lnTo>
                  <a:pt x="9483863" y="9483863"/>
                </a:lnTo>
                <a:lnTo>
                  <a:pt x="0" y="9483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5364171" y="682519"/>
            <a:ext cx="2441185" cy="2325784"/>
          </a:xfrm>
          <a:custGeom>
            <a:avLst/>
            <a:gdLst/>
            <a:ahLst/>
            <a:cxnLst/>
            <a:rect l="l" t="t" r="r" b="b"/>
            <a:pathLst>
              <a:path w="2441185" h="2325784">
                <a:moveTo>
                  <a:pt x="0" y="0"/>
                </a:moveTo>
                <a:lnTo>
                  <a:pt x="2441185" y="0"/>
                </a:lnTo>
                <a:lnTo>
                  <a:pt x="2441185" y="2325784"/>
                </a:lnTo>
                <a:lnTo>
                  <a:pt x="0" y="2325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592663" y="1381294"/>
            <a:ext cx="2875739" cy="3254018"/>
          </a:xfrm>
          <a:custGeom>
            <a:avLst/>
            <a:gdLst/>
            <a:ahLst/>
            <a:cxnLst/>
            <a:rect l="l" t="t" r="r" b="b"/>
            <a:pathLst>
              <a:path w="2875739" h="3254018">
                <a:moveTo>
                  <a:pt x="0" y="0"/>
                </a:moveTo>
                <a:lnTo>
                  <a:pt x="2875739" y="0"/>
                </a:lnTo>
                <a:lnTo>
                  <a:pt x="2875739" y="3254018"/>
                </a:lnTo>
                <a:lnTo>
                  <a:pt x="0" y="3254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1840353" y="7770108"/>
            <a:ext cx="5064369" cy="4114800"/>
          </a:xfrm>
          <a:custGeom>
            <a:avLst/>
            <a:gdLst/>
            <a:ahLst/>
            <a:cxnLst/>
            <a:rect l="l" t="t" r="r" b="b"/>
            <a:pathLst>
              <a:path w="5064369" h="4114800">
                <a:moveTo>
                  <a:pt x="0" y="0"/>
                </a:moveTo>
                <a:lnTo>
                  <a:pt x="5064370" y="0"/>
                </a:lnTo>
                <a:lnTo>
                  <a:pt x="5064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352086" y="-261192"/>
            <a:ext cx="4544494" cy="3726485"/>
          </a:xfrm>
          <a:custGeom>
            <a:avLst/>
            <a:gdLst/>
            <a:ahLst/>
            <a:cxnLst/>
            <a:rect l="l" t="t" r="r" b="b"/>
            <a:pathLst>
              <a:path w="4544494" h="3726485">
                <a:moveTo>
                  <a:pt x="0" y="0"/>
                </a:moveTo>
                <a:lnTo>
                  <a:pt x="4544494" y="0"/>
                </a:lnTo>
                <a:lnTo>
                  <a:pt x="4544494" y="3726486"/>
                </a:lnTo>
                <a:lnTo>
                  <a:pt x="0" y="3726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742438" y="5712708"/>
            <a:ext cx="3152399" cy="4114800"/>
          </a:xfrm>
          <a:custGeom>
            <a:avLst/>
            <a:gdLst/>
            <a:ahLst/>
            <a:cxnLst/>
            <a:rect l="l" t="t" r="r" b="b"/>
            <a:pathLst>
              <a:path w="3152399" h="4114800">
                <a:moveTo>
                  <a:pt x="0" y="0"/>
                </a:moveTo>
                <a:lnTo>
                  <a:pt x="3152399" y="0"/>
                </a:lnTo>
                <a:lnTo>
                  <a:pt x="31523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735455" y="5538158"/>
            <a:ext cx="2313692" cy="3157644"/>
          </a:xfrm>
          <a:custGeom>
            <a:avLst/>
            <a:gdLst/>
            <a:ahLst/>
            <a:cxnLst/>
            <a:rect l="l" t="t" r="r" b="b"/>
            <a:pathLst>
              <a:path w="2313692" h="3157644">
                <a:moveTo>
                  <a:pt x="0" y="0"/>
                </a:moveTo>
                <a:lnTo>
                  <a:pt x="2313692" y="0"/>
                </a:lnTo>
                <a:lnTo>
                  <a:pt x="2313692" y="3157644"/>
                </a:lnTo>
                <a:lnTo>
                  <a:pt x="0" y="3157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7916087" y="7978940"/>
            <a:ext cx="2455826" cy="1848567"/>
          </a:xfrm>
          <a:custGeom>
            <a:avLst/>
            <a:gdLst/>
            <a:ahLst/>
            <a:cxnLst/>
            <a:rect l="l" t="t" r="r" b="b"/>
            <a:pathLst>
              <a:path w="2455826" h="1848567">
                <a:moveTo>
                  <a:pt x="0" y="0"/>
                </a:moveTo>
                <a:lnTo>
                  <a:pt x="2455826" y="0"/>
                </a:lnTo>
                <a:lnTo>
                  <a:pt x="2455826" y="1848568"/>
                </a:lnTo>
                <a:lnTo>
                  <a:pt x="0" y="1848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38371" y="5423858"/>
            <a:ext cx="2000931" cy="3049038"/>
          </a:xfrm>
          <a:custGeom>
            <a:avLst/>
            <a:gdLst/>
            <a:ahLst/>
            <a:cxnLst/>
            <a:rect l="l" t="t" r="r" b="b"/>
            <a:pathLst>
              <a:path w="2000931" h="3049038">
                <a:moveTo>
                  <a:pt x="0" y="0"/>
                </a:moveTo>
                <a:lnTo>
                  <a:pt x="2000931" y="0"/>
                </a:lnTo>
                <a:lnTo>
                  <a:pt x="2000931" y="3049038"/>
                </a:lnTo>
                <a:lnTo>
                  <a:pt x="0" y="304903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6139097" y="457200"/>
            <a:ext cx="1511479" cy="2622957"/>
          </a:xfrm>
          <a:custGeom>
            <a:avLst/>
            <a:gdLst/>
            <a:ahLst/>
            <a:cxnLst/>
            <a:rect l="l" t="t" r="r" b="b"/>
            <a:pathLst>
              <a:path w="1511479" h="2622957">
                <a:moveTo>
                  <a:pt x="0" y="0"/>
                </a:moveTo>
                <a:lnTo>
                  <a:pt x="1511479" y="0"/>
                </a:lnTo>
                <a:lnTo>
                  <a:pt x="1511479" y="2622957"/>
                </a:lnTo>
                <a:lnTo>
                  <a:pt x="0" y="262295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7587063" y="3308643"/>
            <a:ext cx="1986359" cy="2404065"/>
          </a:xfrm>
          <a:custGeom>
            <a:avLst/>
            <a:gdLst/>
            <a:ahLst/>
            <a:cxnLst/>
            <a:rect l="l" t="t" r="r" b="b"/>
            <a:pathLst>
              <a:path w="1986359" h="2404065">
                <a:moveTo>
                  <a:pt x="0" y="0"/>
                </a:moveTo>
                <a:lnTo>
                  <a:pt x="1986358" y="0"/>
                </a:lnTo>
                <a:lnTo>
                  <a:pt x="1986358" y="2404065"/>
                </a:lnTo>
                <a:lnTo>
                  <a:pt x="0" y="24040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4348334" y="3124639"/>
            <a:ext cx="2031674" cy="2299220"/>
          </a:xfrm>
          <a:custGeom>
            <a:avLst/>
            <a:gdLst/>
            <a:ahLst/>
            <a:cxnLst/>
            <a:rect l="l" t="t" r="r" b="b"/>
            <a:pathLst>
              <a:path w="2031674" h="2299220">
                <a:moveTo>
                  <a:pt x="0" y="0"/>
                </a:moveTo>
                <a:lnTo>
                  <a:pt x="2031674" y="0"/>
                </a:lnTo>
                <a:lnTo>
                  <a:pt x="2031674" y="2299219"/>
                </a:lnTo>
                <a:lnTo>
                  <a:pt x="0" y="22992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28700" y="3997423"/>
            <a:ext cx="1395313" cy="2852871"/>
          </a:xfrm>
          <a:custGeom>
            <a:avLst/>
            <a:gdLst/>
            <a:ahLst/>
            <a:cxnLst/>
            <a:rect l="l" t="t" r="r" b="b"/>
            <a:pathLst>
              <a:path w="1395313" h="2852871">
                <a:moveTo>
                  <a:pt x="0" y="0"/>
                </a:moveTo>
                <a:lnTo>
                  <a:pt x="1395313" y="0"/>
                </a:lnTo>
                <a:lnTo>
                  <a:pt x="1395313" y="2852871"/>
                </a:lnTo>
                <a:lnTo>
                  <a:pt x="0" y="285287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224017" y="5887461"/>
            <a:ext cx="1711435" cy="1925666"/>
          </a:xfrm>
          <a:custGeom>
            <a:avLst/>
            <a:gdLst/>
            <a:ahLst/>
            <a:cxnLst/>
            <a:rect l="l" t="t" r="r" b="b"/>
            <a:pathLst>
              <a:path w="1711435" h="1925666">
                <a:moveTo>
                  <a:pt x="0" y="0"/>
                </a:moveTo>
                <a:lnTo>
                  <a:pt x="1711435" y="0"/>
                </a:lnTo>
                <a:lnTo>
                  <a:pt x="1711435" y="1925665"/>
                </a:lnTo>
                <a:lnTo>
                  <a:pt x="0" y="192566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Deveres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914738" y="4464716"/>
            <a:ext cx="9241443" cy="10443006"/>
          </a:xfrm>
          <a:custGeom>
            <a:avLst/>
            <a:gdLst/>
            <a:ahLst/>
            <a:cxnLst/>
            <a:rect l="l" t="t" r="r" b="b"/>
            <a:pathLst>
              <a:path w="9241443" h="10443006">
                <a:moveTo>
                  <a:pt x="0" y="0"/>
                </a:moveTo>
                <a:lnTo>
                  <a:pt x="9241442" y="0"/>
                </a:lnTo>
                <a:lnTo>
                  <a:pt x="9241442" y="10443005"/>
                </a:lnTo>
                <a:lnTo>
                  <a:pt x="0" y="1044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740581" y="5121250"/>
            <a:ext cx="9392272" cy="5165750"/>
          </a:xfrm>
          <a:custGeom>
            <a:avLst/>
            <a:gdLst/>
            <a:ahLst/>
            <a:cxnLst/>
            <a:rect l="l" t="t" r="r" b="b"/>
            <a:pathLst>
              <a:path w="9392272" h="5165750">
                <a:moveTo>
                  <a:pt x="0" y="0"/>
                </a:moveTo>
                <a:lnTo>
                  <a:pt x="9392273" y="0"/>
                </a:lnTo>
                <a:lnTo>
                  <a:pt x="9392273" y="5165750"/>
                </a:lnTo>
                <a:lnTo>
                  <a:pt x="0" y="516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Formas de Compra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0800" y="3259218"/>
            <a:ext cx="394911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Licitação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16481" y="6817030"/>
            <a:ext cx="80219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Ata de Registro de Preço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135010" y="3583609"/>
            <a:ext cx="10021170" cy="11324112"/>
          </a:xfrm>
          <a:custGeom>
            <a:avLst/>
            <a:gdLst/>
            <a:ahLst/>
            <a:cxnLst/>
            <a:rect l="l" t="t" r="r" b="b"/>
            <a:pathLst>
              <a:path w="10021170" h="11324112">
                <a:moveTo>
                  <a:pt x="0" y="0"/>
                </a:moveTo>
                <a:lnTo>
                  <a:pt x="10021170" y="0"/>
                </a:lnTo>
                <a:lnTo>
                  <a:pt x="10021170" y="11324112"/>
                </a:lnTo>
                <a:lnTo>
                  <a:pt x="0" y="11324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0" r="-6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201" y="-114300"/>
            <a:ext cx="1315220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Open Sans Bold Italics"/>
              </a:rPr>
              <a:t>Dificuldades de Compra</a:t>
            </a:r>
          </a:p>
        </p:txBody>
      </p:sp>
      <p:sp>
        <p:nvSpPr>
          <p:cNvPr id="5" name="TextBox 5"/>
          <p:cNvSpPr txBox="1"/>
          <p:nvPr/>
        </p:nvSpPr>
        <p:spPr>
          <a:xfrm rot="-899644">
            <a:off x="520756" y="1044565"/>
            <a:ext cx="18009612" cy="803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4"/>
              </a:lnSpc>
            </a:pPr>
            <a:r>
              <a:rPr lang="en-US" sz="44584" dirty="0">
                <a:solidFill>
                  <a:srgbClr val="FF0099"/>
                </a:solidFill>
                <a:latin typeface="Big Shoulders Display Bold"/>
              </a:rPr>
              <a:t>V A Z I O</a:t>
            </a:r>
          </a:p>
        </p:txBody>
      </p:sp>
      <p:sp>
        <p:nvSpPr>
          <p:cNvPr id="6" name="Freeform 6"/>
          <p:cNvSpPr/>
          <p:nvPr/>
        </p:nvSpPr>
        <p:spPr>
          <a:xfrm>
            <a:off x="4130378" y="3703332"/>
            <a:ext cx="11004632" cy="5542333"/>
          </a:xfrm>
          <a:custGeom>
            <a:avLst/>
            <a:gdLst/>
            <a:ahLst/>
            <a:cxnLst/>
            <a:rect l="l" t="t" r="r" b="b"/>
            <a:pathLst>
              <a:path w="11004632" h="5542333">
                <a:moveTo>
                  <a:pt x="0" y="0"/>
                </a:moveTo>
                <a:lnTo>
                  <a:pt x="11004632" y="0"/>
                </a:lnTo>
                <a:lnTo>
                  <a:pt x="11004632" y="5542333"/>
                </a:lnTo>
                <a:lnTo>
                  <a:pt x="0" y="5542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 rot="-899644">
            <a:off x="520756" y="1044565"/>
            <a:ext cx="18009612" cy="803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84"/>
              </a:lnSpc>
            </a:pPr>
            <a:r>
              <a:rPr lang="en-US" sz="44584" dirty="0">
                <a:solidFill>
                  <a:srgbClr val="FF0099"/>
                </a:solidFill>
                <a:latin typeface="Big Shoulders Display Bold"/>
              </a:rPr>
              <a:t>V A Z I O</a:t>
            </a:r>
          </a:p>
        </p:txBody>
      </p:sp>
      <p:sp>
        <p:nvSpPr>
          <p:cNvPr id="8" name="Freeform 8"/>
          <p:cNvSpPr/>
          <p:nvPr/>
        </p:nvSpPr>
        <p:spPr>
          <a:xfrm>
            <a:off x="9821548" y="534028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</TotalTime>
  <Words>2198</Words>
  <Application>Microsoft Office PowerPoint</Application>
  <PresentationFormat>Personalizar</PresentationFormat>
  <Paragraphs>603</Paragraphs>
  <Slides>48</Slides>
  <Notes>46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60" baseType="lpstr">
      <vt:lpstr>Calibri</vt:lpstr>
      <vt:lpstr>Arial</vt:lpstr>
      <vt:lpstr>Open Sans Bold</vt:lpstr>
      <vt:lpstr>Bangers Bold</vt:lpstr>
      <vt:lpstr>ITC Benguiat</vt:lpstr>
      <vt:lpstr>Brusher Bold</vt:lpstr>
      <vt:lpstr>Open Sans</vt:lpstr>
      <vt:lpstr>Open Sans Bold Italics</vt:lpstr>
      <vt:lpstr>Big Shoulders Display Bold</vt:lpstr>
      <vt:lpstr>Chromium One</vt:lpstr>
      <vt:lpstr>Forum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Estoque e Licitação</dc:title>
  <cp:lastModifiedBy>MARCOS VINICIO PEREIRA</cp:lastModifiedBy>
  <cp:revision>16</cp:revision>
  <dcterms:created xsi:type="dcterms:W3CDTF">2006-08-16T00:00:00Z</dcterms:created>
  <dcterms:modified xsi:type="dcterms:W3CDTF">2023-12-11T10:18:05Z</dcterms:modified>
  <dc:identifier>DAF2ZjFKJ5s</dc:identifier>
</cp:coreProperties>
</file>